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drawings/drawing2.xml" ContentType="application/vnd.openxmlformats-officedocument.drawingml.chartshapes+xml"/>
  <Override PartName="/ppt/charts/chart2.xml" ContentType="application/vnd.openxmlformats-officedocument.drawingml.chart+xml"/>
  <Override PartName="/ppt/drawings/drawing1.xml" ContentType="application/vnd.openxmlformats-officedocument.drawingml.chartshapes+xml"/>
  <Override PartName="/ppt/charts/chart1.xml" ContentType="application/vnd.openxmlformats-officedocument.drawingml.chart+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6858000" cx="9144000"/>
  <p:notesSz cx="6858000" cy="9144000"/>
  <p:embeddedFontLst>
    <p:embeddedFont>
      <p:font typeface="Arial Narrow"/>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8" roundtripDataSignature="AMtx7mjEnc+jBZMnIowW2SM7daqSf4ii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7DAA4D5-B802-4D16-A81F-7E97D002A650}">
  <a:tblStyle styleId="{47DAA4D5-B802-4D16-A81F-7E97D002A65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italic.fntdata"/><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25" Type="http://schemas.openxmlformats.org/officeDocument/2006/relationships/font" Target="fonts/ArialNarrow-bold.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16" Type="http://schemas.openxmlformats.org/officeDocument/2006/relationships/slide" Target="slides/slide10.xml"/><Relationship Id="rId29" Type="http://schemas.openxmlformats.org/officeDocument/2006/relationships/customXml" Target="../customXml/item1.xml"/><Relationship Id="rId24" Type="http://schemas.openxmlformats.org/officeDocument/2006/relationships/font" Target="fonts/ArialNarrow-regular.fntdata"/><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23" Type="http://schemas.openxmlformats.org/officeDocument/2006/relationships/slide" Target="slides/slide17.xml"/><Relationship Id="rId28" Type="http://customschemas.google.com/relationships/presentationmetadata" Target="metadata"/><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ustomXml" Target="../customXml/item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boldItalic.fntdata"/><Relationship Id="rId14" Type="http://schemas.openxmlformats.org/officeDocument/2006/relationships/slide" Target="slides/slide8.xml"/><Relationship Id="rId30"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1" Type="http://schemas.openxmlformats.org/officeDocument/2006/relationships/oleObject" Target="file:///D:\WORKING_PROJECTS\MED_CITIES\TOOLS\municipal-waste-generated-per-capita-2.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file:///D:\WORKING_PROJECTS\MED_CITIES\TOOLS\municipal-waste-generated-per-capita-2.xlsx" TargetMode="External"/><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600" b="1" i="0" u="none" strike="noStrike" kern="1200" cap="all" spc="50" baseline="0">
                <a:solidFill>
                  <a:schemeClr val="tx1">
                    <a:lumMod val="65000"/>
                    <a:lumOff val="35000"/>
                  </a:schemeClr>
                </a:solidFill>
                <a:latin typeface="+mn-lt"/>
                <a:ea typeface="+mn-ea"/>
                <a:cs typeface="+mn-cs"/>
              </a:defRPr>
            </a:pPr>
            <a:r>
              <a:rPr lang="en-US" sz="1600" dirty="0" smtClean="0"/>
              <a:t>DECHETS MUNICIPAUX GENERES PAR PERSONNE</a:t>
            </a:r>
            <a:endParaRPr lang="en-US" sz="1600" dirty="0"/>
          </a:p>
        </c:rich>
      </c:tx>
      <c:layout>
        <c:manualLayout>
          <c:xMode val="edge"/>
          <c:yMode val="edge"/>
          <c:x val="0.4150485564304463"/>
          <c:y val="2.1592445704350115E-2"/>
        </c:manualLayout>
      </c:layout>
      <c:overlay val="0"/>
      <c:spPr>
        <a:noFill/>
        <a:ln>
          <a:noFill/>
        </a:ln>
        <a:effectLst/>
      </c:sp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c:ext xmlns:c16="http://schemas.microsoft.com/office/drawing/2014/chart" uri="{C3380CC4-5D6E-409C-BE32-E72D297353CC}">
              <c16:uniqueId val="{00000000-5267-4E16-9722-1330711B298F}"/>
            </c:ext>
          </c:extLst>
        </c:ser>
        <c:dLbls>
          <c:showLegendKey val="0"/>
          <c:showVal val="0"/>
          <c:showCatName val="0"/>
          <c:showSerName val="0"/>
          <c:showPercent val="0"/>
          <c:showBubbleSize val="0"/>
        </c:dLbls>
        <c:gapWidth val="326"/>
        <c:overlap val="-58"/>
        <c:axId val="106364288"/>
        <c:axId val="106878080"/>
      </c:barChart>
      <c:catAx>
        <c:axId val="106364288"/>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878080"/>
        <c:crosses val="autoZero"/>
        <c:auto val="1"/>
        <c:lblAlgn val="ctr"/>
        <c:lblOffset val="100"/>
        <c:noMultiLvlLbl val="0"/>
      </c:catAx>
      <c:valAx>
        <c:axId val="106878080"/>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lang="en-US" sz="1197" b="0" i="0" u="none" strike="noStrike" kern="1200" cap="all" baseline="0">
                    <a:solidFill>
                      <a:schemeClr val="tx1">
                        <a:lumMod val="65000"/>
                        <a:lumOff val="35000"/>
                      </a:schemeClr>
                    </a:solidFill>
                    <a:latin typeface="+mn-lt"/>
                    <a:ea typeface="+mn-ea"/>
                    <a:cs typeface="+mn-cs"/>
                  </a:defRPr>
                </a:pPr>
                <a:r>
                  <a:rPr lang="en-US" dirty="0" smtClean="0"/>
                  <a:t>k</a:t>
                </a:r>
                <a:r>
                  <a:rPr lang="en-US" cap="none" baseline="0" dirty="0" smtClean="0"/>
                  <a:t>g</a:t>
                </a:r>
                <a:r>
                  <a:rPr lang="en-US" dirty="0" smtClean="0"/>
                  <a:t> </a:t>
                </a:r>
                <a:r>
                  <a:rPr lang="en-US" dirty="0"/>
                  <a:t>/ capita</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364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600" b="1" i="0" u="none" strike="noStrike" kern="1200" cap="all" spc="50" baseline="0">
                <a:solidFill>
                  <a:schemeClr val="tx1">
                    <a:lumMod val="65000"/>
                    <a:lumOff val="35000"/>
                  </a:schemeClr>
                </a:solidFill>
                <a:latin typeface="+mn-lt"/>
                <a:ea typeface="+mn-ea"/>
                <a:cs typeface="+mn-cs"/>
              </a:defRPr>
            </a:pPr>
            <a:r>
              <a:rPr lang="en-US" sz="1600" dirty="0" smtClean="0"/>
              <a:t>DECHETS MUNICIPAUX </a:t>
            </a:r>
            <a:r>
              <a:rPr lang="en-US" sz="1600" dirty="0" err="1" smtClean="0"/>
              <a:t>recyclES</a:t>
            </a:r>
            <a:endParaRPr lang="en-US" sz="1600" dirty="0"/>
          </a:p>
        </c:rich>
      </c:tx>
      <c:layout>
        <c:manualLayout>
          <c:xMode val="edge"/>
          <c:yMode val="edge"/>
          <c:x val="0.4150485564304463"/>
          <c:y val="2.1592445704350111E-2"/>
        </c:manualLayout>
      </c:layout>
      <c:overlay val="0"/>
      <c:spPr>
        <a:noFill/>
        <a:ln>
          <a:noFill/>
        </a:ln>
        <a:effectLst/>
      </c:spPr>
    </c:title>
    <c:autoTitleDeleted val="0"/>
    <c:plotArea>
      <c:layout>
        <c:manualLayout>
          <c:layoutTarget val="inner"/>
          <c:xMode val="edge"/>
          <c:yMode val="edge"/>
          <c:x val="0.43021881091617936"/>
          <c:y val="7.5155968468468462E-2"/>
          <c:w val="0.54489083820662765"/>
          <c:h val="0.78107094594594595"/>
        </c:manualLayout>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c:ext xmlns:c16="http://schemas.microsoft.com/office/drawing/2014/chart" uri="{C3380CC4-5D6E-409C-BE32-E72D297353CC}">
              <c16:uniqueId val="{00000000-1DA4-478E-A387-67A47B77C731}"/>
            </c:ext>
          </c:extLst>
        </c:ser>
        <c:dLbls>
          <c:showLegendKey val="0"/>
          <c:showVal val="0"/>
          <c:showCatName val="0"/>
          <c:showSerName val="0"/>
          <c:showPercent val="0"/>
          <c:showBubbleSize val="0"/>
        </c:dLbls>
        <c:gapWidth val="326"/>
        <c:overlap val="-58"/>
        <c:axId val="106788736"/>
        <c:axId val="106790272"/>
      </c:barChart>
      <c:catAx>
        <c:axId val="106788736"/>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790272"/>
        <c:crosses val="autoZero"/>
        <c:auto val="1"/>
        <c:lblAlgn val="ctr"/>
        <c:lblOffset val="100"/>
        <c:noMultiLvlLbl val="0"/>
      </c:catAx>
      <c:valAx>
        <c:axId val="106790272"/>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lang="en-US" sz="1197" b="0" i="0" u="none" strike="noStrike" kern="1200" cap="all" baseline="0">
                    <a:solidFill>
                      <a:schemeClr val="tx1">
                        <a:lumMod val="65000"/>
                        <a:lumOff val="35000"/>
                      </a:schemeClr>
                    </a:solidFill>
                    <a:latin typeface="+mn-lt"/>
                    <a:ea typeface="+mn-ea"/>
                    <a:cs typeface="+mn-cs"/>
                  </a:defRPr>
                </a:pPr>
                <a:r>
                  <a:rPr lang="en-US"/>
                  <a:t>%</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788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0.3098</cdr:x>
      <cdr:y>0.25624</cdr:y>
    </cdr:from>
    <cdr:to>
      <cdr:x>0.40802</cdr:x>
      <cdr:y>0.29322</cdr:y>
    </cdr:to>
    <cdr:sp macro="" textlink="">
      <cdr:nvSpPr>
        <cdr:cNvPr id="2" name="object 39"/>
        <cdr:cNvSpPr txBox="1"/>
      </cdr:nvSpPr>
      <cdr:spPr>
        <a:xfrm xmlns:a="http://schemas.openxmlformats.org/drawingml/2006/main">
          <a:off x="1972129" y="1366157"/>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Jordanie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0.29391</cdr:x>
      <cdr:y>0.13231</cdr:y>
    </cdr:from>
    <cdr:to>
      <cdr:x>0.39213</cdr:x>
      <cdr:y>0.16929</cdr:y>
    </cdr:to>
    <cdr:sp macro="" textlink="">
      <cdr:nvSpPr>
        <cdr:cNvPr id="3" name="object 39"/>
        <cdr:cNvSpPr txBox="1"/>
      </cdr:nvSpPr>
      <cdr:spPr>
        <a:xfrm xmlns:a="http://schemas.openxmlformats.org/drawingml/2006/main">
          <a:off x="1843223" y="698584"/>
          <a:ext cx="615978"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Palestine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0.28624</cdr:x>
      <cdr:y>0.17291</cdr:y>
    </cdr:from>
    <cdr:to>
      <cdr:x>0.38446</cdr:x>
      <cdr:y>0.20989</cdr:y>
    </cdr:to>
    <cdr:sp macro="" textlink="">
      <cdr:nvSpPr>
        <cdr:cNvPr id="4" name="object 39"/>
        <cdr:cNvSpPr txBox="1"/>
      </cdr:nvSpPr>
      <cdr:spPr>
        <a:xfrm xmlns:a="http://schemas.openxmlformats.org/drawingml/2006/main">
          <a:off x="1795096" y="912936"/>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Maroc</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0.2851</cdr:x>
      <cdr:y>0.21477</cdr:y>
    </cdr:from>
    <cdr:to>
      <cdr:x>0.38332</cdr:x>
      <cdr:y>0.25175</cdr:y>
    </cdr:to>
    <cdr:sp macro="" textlink="">
      <cdr:nvSpPr>
        <cdr:cNvPr id="6" name="object 39"/>
        <cdr:cNvSpPr txBox="1"/>
      </cdr:nvSpPr>
      <cdr:spPr>
        <a:xfrm xmlns:a="http://schemas.openxmlformats.org/drawingml/2006/main">
          <a:off x="1787948" y="1133979"/>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Liban</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0.30638</cdr:x>
      <cdr:y>0.29657</cdr:y>
    </cdr:from>
    <cdr:to>
      <cdr:x>0.4046</cdr:x>
      <cdr:y>0.33355</cdr:y>
    </cdr:to>
    <cdr:sp macro="" textlink="">
      <cdr:nvSpPr>
        <cdr:cNvPr id="7" name="object 39"/>
        <cdr:cNvSpPr txBox="1"/>
      </cdr:nvSpPr>
      <cdr:spPr>
        <a:xfrm xmlns:a="http://schemas.openxmlformats.org/drawingml/2006/main">
          <a:off x="1950358" y="1581150"/>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Israel</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0.30674</cdr:x>
      <cdr:y>0.33766</cdr:y>
    </cdr:from>
    <cdr:to>
      <cdr:x>0.40496</cdr:x>
      <cdr:y>0.37464</cdr:y>
    </cdr:to>
    <cdr:sp macro="" textlink="">
      <cdr:nvSpPr>
        <cdr:cNvPr id="8" name="object 39"/>
        <cdr:cNvSpPr txBox="1"/>
      </cdr:nvSpPr>
      <cdr:spPr>
        <a:xfrm xmlns:a="http://schemas.openxmlformats.org/drawingml/2006/main">
          <a:off x="1952625" y="1800225"/>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Egypte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0.29747</cdr:x>
      <cdr:y>0.38311</cdr:y>
    </cdr:from>
    <cdr:to>
      <cdr:x>0.39569</cdr:x>
      <cdr:y>0.42009</cdr:y>
    </cdr:to>
    <cdr:sp macro="" textlink="">
      <cdr:nvSpPr>
        <cdr:cNvPr id="9" name="object 39"/>
        <cdr:cNvSpPr txBox="1"/>
      </cdr:nvSpPr>
      <cdr:spPr>
        <a:xfrm xmlns:a="http://schemas.openxmlformats.org/drawingml/2006/main">
          <a:off x="1865585" y="2022761"/>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Algérie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0.29533</cdr:x>
      <cdr:y>0.42795</cdr:y>
    </cdr:from>
    <cdr:to>
      <cdr:x>0.39355</cdr:x>
      <cdr:y>0.46493</cdr:y>
    </cdr:to>
    <cdr:sp macro="" textlink="">
      <cdr:nvSpPr>
        <cdr:cNvPr id="10" name="object 39"/>
        <cdr:cNvSpPr txBox="1"/>
      </cdr:nvSpPr>
      <cdr:spPr>
        <a:xfrm xmlns:a="http://schemas.openxmlformats.org/drawingml/2006/main">
          <a:off x="1852110" y="2259540"/>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Turquie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0.25444</cdr:x>
      <cdr:y>0.46229</cdr:y>
    </cdr:from>
    <cdr:to>
      <cdr:x>0.39852</cdr:x>
      <cdr:y>0.49927</cdr:y>
    </cdr:to>
    <cdr:sp macro="" textlink="">
      <cdr:nvSpPr>
        <cdr:cNvPr id="11" name="object 39"/>
        <cdr:cNvSpPr txBox="1"/>
      </cdr:nvSpPr>
      <cdr:spPr>
        <a:xfrm xmlns:a="http://schemas.openxmlformats.org/drawingml/2006/main">
          <a:off x="1595685" y="2440839"/>
          <a:ext cx="903584"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Monténégro</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0.15001</cdr:x>
      <cdr:y>0.50439</cdr:y>
    </cdr:from>
    <cdr:to>
      <cdr:x>0.40138</cdr:x>
      <cdr:y>0.54136</cdr:y>
    </cdr:to>
    <cdr:sp macro="" textlink="">
      <cdr:nvSpPr>
        <cdr:cNvPr id="12" name="object 39"/>
        <cdr:cNvSpPr txBox="1"/>
      </cdr:nvSpPr>
      <cdr:spPr>
        <a:xfrm xmlns:a="http://schemas.openxmlformats.org/drawingml/2006/main">
          <a:off x="940797" y="2663105"/>
          <a:ext cx="1576443" cy="19525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Bosnie Herzégovine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0.29321</cdr:x>
      <cdr:y>0.58261</cdr:y>
    </cdr:from>
    <cdr:to>
      <cdr:x>0.39143</cdr:x>
      <cdr:y>0.61959</cdr:y>
    </cdr:to>
    <cdr:sp macro="" textlink="">
      <cdr:nvSpPr>
        <cdr:cNvPr id="13" name="object 39"/>
        <cdr:cNvSpPr txBox="1"/>
      </cdr:nvSpPr>
      <cdr:spPr>
        <a:xfrm xmlns:a="http://schemas.openxmlformats.org/drawingml/2006/main">
          <a:off x="1838867" y="3076114"/>
          <a:ext cx="615978"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Slovénie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0.29747</cdr:x>
      <cdr:y>0.6251</cdr:y>
    </cdr:from>
    <cdr:to>
      <cdr:x>0.39569</cdr:x>
      <cdr:y>0.66208</cdr:y>
    </cdr:to>
    <cdr:sp macro="" textlink="">
      <cdr:nvSpPr>
        <cdr:cNvPr id="14" name="object 39"/>
        <cdr:cNvSpPr txBox="1"/>
      </cdr:nvSpPr>
      <cdr:spPr>
        <a:xfrm xmlns:a="http://schemas.openxmlformats.org/drawingml/2006/main">
          <a:off x="1865585" y="3300447"/>
          <a:ext cx="615977" cy="19525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Malte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0.30644</cdr:x>
      <cdr:y>0.66208</cdr:y>
    </cdr:from>
    <cdr:to>
      <cdr:x>0.40466</cdr:x>
      <cdr:y>0.69906</cdr:y>
    </cdr:to>
    <cdr:sp macro="" textlink="">
      <cdr:nvSpPr>
        <cdr:cNvPr id="15" name="object 39"/>
        <cdr:cNvSpPr txBox="1"/>
      </cdr:nvSpPr>
      <cdr:spPr>
        <a:xfrm xmlns:a="http://schemas.openxmlformats.org/drawingml/2006/main">
          <a:off x="1921818" y="3495697"/>
          <a:ext cx="615977" cy="19525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Italie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0.30644</cdr:x>
      <cdr:y>0.71022</cdr:y>
    </cdr:from>
    <cdr:to>
      <cdr:x>0.40466</cdr:x>
      <cdr:y>0.7472</cdr:y>
    </cdr:to>
    <cdr:sp macro="" textlink="">
      <cdr:nvSpPr>
        <cdr:cNvPr id="16" name="object 39"/>
        <cdr:cNvSpPr txBox="1"/>
      </cdr:nvSpPr>
      <cdr:spPr>
        <a:xfrm xmlns:a="http://schemas.openxmlformats.org/drawingml/2006/main">
          <a:off x="1921818" y="3749918"/>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Grèce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0.30644</cdr:x>
      <cdr:y>0.80103</cdr:y>
    </cdr:from>
    <cdr:to>
      <cdr:x>0.40466</cdr:x>
      <cdr:y>0.83801</cdr:y>
    </cdr:to>
    <cdr:sp macro="" textlink="">
      <cdr:nvSpPr>
        <cdr:cNvPr id="17" name="object 39"/>
        <cdr:cNvSpPr txBox="1"/>
      </cdr:nvSpPr>
      <cdr:spPr>
        <a:xfrm xmlns:a="http://schemas.openxmlformats.org/drawingml/2006/main">
          <a:off x="1921818" y="4229381"/>
          <a:ext cx="615977" cy="19525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Chypre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0.31552</cdr:x>
      <cdr:y>0.83683</cdr:y>
    </cdr:from>
    <cdr:to>
      <cdr:x>0.41374</cdr:x>
      <cdr:y>0.87525</cdr:y>
    </cdr:to>
    <cdr:sp macro="" textlink="">
      <cdr:nvSpPr>
        <cdr:cNvPr id="18" name="object 39"/>
        <cdr:cNvSpPr txBox="1"/>
      </cdr:nvSpPr>
      <cdr:spPr>
        <a:xfrm xmlns:a="http://schemas.openxmlformats.org/drawingml/2006/main">
          <a:off x="1978753" y="4418404"/>
          <a:ext cx="615977" cy="202854"/>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Croatie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0.30539</cdr:x>
      <cdr:y>0.098</cdr:y>
    </cdr:from>
    <cdr:to>
      <cdr:x>0.40361</cdr:x>
      <cdr:y>0.13499</cdr:y>
    </cdr:to>
    <cdr:sp macro="" textlink="">
      <cdr:nvSpPr>
        <cdr:cNvPr id="19" name="object 39"/>
        <cdr:cNvSpPr txBox="1"/>
      </cdr:nvSpPr>
      <cdr:spPr>
        <a:xfrm xmlns:a="http://schemas.openxmlformats.org/drawingml/2006/main">
          <a:off x="1915246" y="517431"/>
          <a:ext cx="615977" cy="195303"/>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Tunisie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0.66759</cdr:x>
      <cdr:y>0.93766</cdr:y>
    </cdr:from>
    <cdr:to>
      <cdr:x>0.78708</cdr:x>
      <cdr:y>0.97464</cdr:y>
    </cdr:to>
    <cdr:sp macro="" textlink="">
      <cdr:nvSpPr>
        <cdr:cNvPr id="20" name="object 39"/>
        <cdr:cNvSpPr txBox="1"/>
      </cdr:nvSpPr>
      <cdr:spPr>
        <a:xfrm xmlns:a="http://schemas.openxmlformats.org/drawingml/2006/main">
          <a:off x="4219226" y="4999135"/>
          <a:ext cx="755187" cy="19716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PERSONNE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0.10562</cdr:x>
      <cdr:y>0.18718</cdr:y>
    </cdr:from>
    <cdr:to>
      <cdr:x>0.13461</cdr:x>
      <cdr:y>0.26945</cdr:y>
    </cdr:to>
    <cdr:sp macro="" textlink="">
      <cdr:nvSpPr>
        <cdr:cNvPr id="21" name="object 39"/>
        <cdr:cNvSpPr txBox="1"/>
      </cdr:nvSpPr>
      <cdr:spPr>
        <a:xfrm xmlns:a="http://schemas.openxmlformats.org/drawingml/2006/main" rot="16200000">
          <a:off x="536095" y="1114588"/>
          <a:ext cx="434412" cy="18178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l">
            <a:spcBef>
              <a:spcPts val="98"/>
            </a:spcBef>
          </a:pPr>
          <a:r>
            <a:rPr lang="fr-FR" dirty="0" smtClean="0">
              <a:solidFill>
                <a:sysClr val="window" lastClr="FFFFFF">
                  <a:lumMod val="50000"/>
                </a:sysClr>
              </a:solidFill>
              <a:latin typeface="Arial MT"/>
              <a:cs typeface="Arial MT"/>
            </a:rPr>
            <a:t>Sud</a:t>
          </a:r>
          <a:endParaRPr lang="fr-FR" dirty="0">
            <a:solidFill>
              <a:sysClr val="window" lastClr="FFFFFF">
                <a:lumMod val="50000"/>
              </a:sysClr>
            </a:solidFill>
            <a:latin typeface="Arial MT"/>
            <a:cs typeface="Arial MT"/>
          </a:endParaRPr>
        </a:p>
      </cdr:txBody>
    </cdr:sp>
  </cdr:relSizeAnchor>
  <cdr:relSizeAnchor xmlns:cdr="http://schemas.openxmlformats.org/drawingml/2006/chartDrawing">
    <cdr:from>
      <cdr:x>0.00579</cdr:x>
      <cdr:y>0.43224</cdr:y>
    </cdr:from>
    <cdr:to>
      <cdr:x>0.15973</cdr:x>
      <cdr:y>0.54483</cdr:y>
    </cdr:to>
    <cdr:sp macro="" textlink="">
      <cdr:nvSpPr>
        <cdr:cNvPr id="22" name="object 39"/>
        <cdr:cNvSpPr txBox="1"/>
      </cdr:nvSpPr>
      <cdr:spPr>
        <a:xfrm xmlns:a="http://schemas.openxmlformats.org/drawingml/2006/main" rot="16200000">
          <a:off x="221791" y="2096717"/>
          <a:ext cx="594464" cy="96542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ctr">
            <a:spcBef>
              <a:spcPts val="98"/>
            </a:spcBef>
          </a:pPr>
          <a:r>
            <a:rPr lang="fr-FR" dirty="0" smtClean="0">
              <a:solidFill>
                <a:sysClr val="window" lastClr="FFFFFF">
                  <a:lumMod val="50000"/>
                </a:sysClr>
              </a:solidFill>
              <a:latin typeface="Arial MT"/>
              <a:cs typeface="Arial MT"/>
            </a:rPr>
            <a:t>Balkans</a:t>
          </a:r>
        </a:p>
        <a:p xmlns:a="http://schemas.openxmlformats.org/drawingml/2006/main">
          <a:pPr marL="9525" algn="ctr">
            <a:spcBef>
              <a:spcPts val="98"/>
            </a:spcBef>
          </a:pPr>
          <a:r>
            <a:rPr lang="fr-FR" dirty="0" smtClean="0">
              <a:solidFill>
                <a:sysClr val="window" lastClr="FFFFFF">
                  <a:lumMod val="50000"/>
                </a:sysClr>
              </a:solidFill>
              <a:latin typeface="Arial MT"/>
              <a:cs typeface="Arial MT"/>
            </a:rPr>
            <a:t>l’Ouest et Turquie</a:t>
          </a:r>
          <a:endParaRPr lang="fr-FR" dirty="0">
            <a:solidFill>
              <a:sysClr val="window" lastClr="FFFFFF">
                <a:lumMod val="50000"/>
              </a:sysClr>
            </a:solidFill>
            <a:latin typeface="Arial MT"/>
            <a:cs typeface="Arial M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0.3117</cdr:x>
      <cdr:y>0.08249</cdr:y>
    </cdr:from>
    <cdr:to>
      <cdr:x>0.41326</cdr:x>
      <cdr:y>0.1195</cdr:y>
    </cdr:to>
    <cdr:sp macro="" textlink="">
      <cdr:nvSpPr>
        <cdr:cNvPr id="2" name="object 39"/>
        <cdr:cNvSpPr txBox="1"/>
      </cdr:nvSpPr>
      <cdr:spPr>
        <a:xfrm xmlns:a="http://schemas.openxmlformats.org/drawingml/2006/main">
          <a:off x="1918813" y="439503"/>
          <a:ext cx="625204" cy="19718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Tunisie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0.31021</cdr:x>
      <cdr:y>0.15791</cdr:y>
    </cdr:from>
    <cdr:to>
      <cdr:x>0.41177</cdr:x>
      <cdr:y>0.19492</cdr:y>
    </cdr:to>
    <cdr:sp macro="" textlink="">
      <cdr:nvSpPr>
        <cdr:cNvPr id="3" name="object 39"/>
        <cdr:cNvSpPr txBox="1"/>
      </cdr:nvSpPr>
      <cdr:spPr>
        <a:xfrm xmlns:a="http://schemas.openxmlformats.org/drawingml/2006/main">
          <a:off x="1909629" y="841351"/>
          <a:ext cx="625203" cy="19718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Maroc</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0.30336</cdr:x>
      <cdr:y>0.19672</cdr:y>
    </cdr:from>
    <cdr:to>
      <cdr:x>0.40492</cdr:x>
      <cdr:y>0.23372</cdr:y>
    </cdr:to>
    <cdr:sp macro="" textlink="">
      <cdr:nvSpPr>
        <cdr:cNvPr id="4" name="object 39"/>
        <cdr:cNvSpPr txBox="1"/>
      </cdr:nvSpPr>
      <cdr:spPr>
        <a:xfrm xmlns:a="http://schemas.openxmlformats.org/drawingml/2006/main">
          <a:off x="1867490" y="1048125"/>
          <a:ext cx="625203" cy="197136"/>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Liban</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0.31613</cdr:x>
      <cdr:y>0.23695</cdr:y>
    </cdr:from>
    <cdr:to>
      <cdr:x>0.4177</cdr:x>
      <cdr:y>0.27396</cdr:y>
    </cdr:to>
    <cdr:sp macro="" textlink="">
      <cdr:nvSpPr>
        <cdr:cNvPr id="5" name="object 39"/>
        <cdr:cNvSpPr txBox="1"/>
      </cdr:nvSpPr>
      <cdr:spPr>
        <a:xfrm xmlns:a="http://schemas.openxmlformats.org/drawingml/2006/main">
          <a:off x="1946120" y="1262466"/>
          <a:ext cx="625265" cy="19718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Jordanie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0.30955</cdr:x>
      <cdr:y>0.31676</cdr:y>
    </cdr:from>
    <cdr:to>
      <cdr:x>0.41111</cdr:x>
      <cdr:y>0.35377</cdr:y>
    </cdr:to>
    <cdr:sp macro="" textlink="">
      <cdr:nvSpPr>
        <cdr:cNvPr id="6" name="object 39"/>
        <cdr:cNvSpPr txBox="1"/>
      </cdr:nvSpPr>
      <cdr:spPr>
        <a:xfrm xmlns:a="http://schemas.openxmlformats.org/drawingml/2006/main">
          <a:off x="1905595" y="1687707"/>
          <a:ext cx="625204" cy="197189"/>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Egypte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0.31564</cdr:x>
      <cdr:y>0.36643</cdr:y>
    </cdr:from>
    <cdr:to>
      <cdr:x>0.41721</cdr:x>
      <cdr:y>0.40343</cdr:y>
    </cdr:to>
    <cdr:sp macro="" textlink="">
      <cdr:nvSpPr>
        <cdr:cNvPr id="7" name="object 39"/>
        <cdr:cNvSpPr txBox="1"/>
      </cdr:nvSpPr>
      <cdr:spPr>
        <a:xfrm xmlns:a="http://schemas.openxmlformats.org/drawingml/2006/main">
          <a:off x="1943080" y="1952315"/>
          <a:ext cx="625265" cy="197136"/>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Algérie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0.11295</cdr:x>
      <cdr:y>0.1609</cdr:y>
    </cdr:from>
    <cdr:to>
      <cdr:x>0.14248</cdr:x>
      <cdr:y>0.23982</cdr:y>
    </cdr:to>
    <cdr:sp macro="" textlink="">
      <cdr:nvSpPr>
        <cdr:cNvPr id="8" name="object 39"/>
        <cdr:cNvSpPr txBox="1"/>
      </cdr:nvSpPr>
      <cdr:spPr>
        <a:xfrm xmlns:a="http://schemas.openxmlformats.org/drawingml/2006/main" rot="16200000">
          <a:off x="575951" y="976626"/>
          <a:ext cx="420530" cy="181781"/>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l">
            <a:spcBef>
              <a:spcPts val="98"/>
            </a:spcBef>
          </a:pPr>
          <a:r>
            <a:rPr lang="fr-FR" dirty="0" smtClean="0">
              <a:solidFill>
                <a:sysClr val="window" lastClr="FFFFFF">
                  <a:lumMod val="50000"/>
                </a:sysClr>
              </a:solidFill>
              <a:latin typeface="Arial MT"/>
              <a:cs typeface="Arial MT"/>
            </a:rPr>
            <a:t>Sud</a:t>
          </a:r>
          <a:endParaRPr lang="fr-FR" dirty="0">
            <a:solidFill>
              <a:sysClr val="window" lastClr="FFFFFF">
                <a:lumMod val="50000"/>
              </a:sysClr>
            </a:solidFill>
            <a:latin typeface="Arial MT"/>
            <a:cs typeface="Arial MT"/>
          </a:endParaRPr>
        </a:p>
      </cdr:txBody>
    </cdr:sp>
  </cdr:relSizeAnchor>
  <cdr:relSizeAnchor xmlns:cdr="http://schemas.openxmlformats.org/drawingml/2006/chartDrawing">
    <cdr:from>
      <cdr:x>0.32029</cdr:x>
      <cdr:y>0.40174</cdr:y>
    </cdr:from>
    <cdr:to>
      <cdr:x>0.42185</cdr:x>
      <cdr:y>0.43874</cdr:y>
    </cdr:to>
    <cdr:sp macro="" textlink="">
      <cdr:nvSpPr>
        <cdr:cNvPr id="9" name="object 39"/>
        <cdr:cNvSpPr txBox="1"/>
      </cdr:nvSpPr>
      <cdr:spPr>
        <a:xfrm xmlns:a="http://schemas.openxmlformats.org/drawingml/2006/main">
          <a:off x="1971705" y="2140488"/>
          <a:ext cx="625204" cy="197136"/>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Turquie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0.27019</cdr:x>
      <cdr:y>0.44696</cdr:y>
    </cdr:from>
    <cdr:to>
      <cdr:x>0.41917</cdr:x>
      <cdr:y>0.48397</cdr:y>
    </cdr:to>
    <cdr:sp macro="" textlink="">
      <cdr:nvSpPr>
        <cdr:cNvPr id="10" name="object 39"/>
        <cdr:cNvSpPr txBox="1"/>
      </cdr:nvSpPr>
      <cdr:spPr>
        <a:xfrm xmlns:a="http://schemas.openxmlformats.org/drawingml/2006/main">
          <a:off x="1663272" y="2381408"/>
          <a:ext cx="917121" cy="19719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Monténégro</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0.17329</cdr:x>
      <cdr:y>0.49162</cdr:y>
    </cdr:from>
    <cdr:to>
      <cdr:x>0.43324</cdr:x>
      <cdr:y>0.52863</cdr:y>
    </cdr:to>
    <cdr:sp macro="" textlink="">
      <cdr:nvSpPr>
        <cdr:cNvPr id="11" name="object 39"/>
        <cdr:cNvSpPr txBox="1"/>
      </cdr:nvSpPr>
      <cdr:spPr>
        <a:xfrm xmlns:a="http://schemas.openxmlformats.org/drawingml/2006/main">
          <a:off x="1066800" y="2619375"/>
          <a:ext cx="1600199"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Bosnie Herzégovine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0.32338</cdr:x>
      <cdr:y>0.53154</cdr:y>
    </cdr:from>
    <cdr:to>
      <cdr:x>0.42495</cdr:x>
      <cdr:y>0.56854</cdr:y>
    </cdr:to>
    <cdr:sp macro="" textlink="">
      <cdr:nvSpPr>
        <cdr:cNvPr id="12" name="object 39"/>
        <cdr:cNvSpPr txBox="1"/>
      </cdr:nvSpPr>
      <cdr:spPr>
        <a:xfrm xmlns:a="http://schemas.openxmlformats.org/drawingml/2006/main">
          <a:off x="1990727" y="2832065"/>
          <a:ext cx="625265" cy="197136"/>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Espagne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0.32086</cdr:x>
      <cdr:y>0.56806</cdr:y>
    </cdr:from>
    <cdr:to>
      <cdr:x>0.42243</cdr:x>
      <cdr:y>0.60507</cdr:y>
    </cdr:to>
    <cdr:sp macro="" textlink="">
      <cdr:nvSpPr>
        <cdr:cNvPr id="13" name="object 39"/>
        <cdr:cNvSpPr txBox="1"/>
      </cdr:nvSpPr>
      <cdr:spPr>
        <a:xfrm xmlns:a="http://schemas.openxmlformats.org/drawingml/2006/main">
          <a:off x="1975243" y="3026610"/>
          <a:ext cx="625265" cy="19719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Slovénie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0.32493</cdr:x>
      <cdr:y>0.61855</cdr:y>
    </cdr:from>
    <cdr:to>
      <cdr:x>0.42649</cdr:x>
      <cdr:y>0.65556</cdr:y>
    </cdr:to>
    <cdr:sp macro="" textlink="">
      <cdr:nvSpPr>
        <cdr:cNvPr id="14" name="object 39"/>
        <cdr:cNvSpPr txBox="1"/>
      </cdr:nvSpPr>
      <cdr:spPr>
        <a:xfrm xmlns:a="http://schemas.openxmlformats.org/drawingml/2006/main">
          <a:off x="2000250" y="3295650"/>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Malte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0.32493</cdr:x>
      <cdr:y>0.65252</cdr:y>
    </cdr:from>
    <cdr:to>
      <cdr:x>0.42649</cdr:x>
      <cdr:y>0.68953</cdr:y>
    </cdr:to>
    <cdr:sp macro="" textlink="">
      <cdr:nvSpPr>
        <cdr:cNvPr id="15" name="object 39"/>
        <cdr:cNvSpPr txBox="1"/>
      </cdr:nvSpPr>
      <cdr:spPr>
        <a:xfrm xmlns:a="http://schemas.openxmlformats.org/drawingml/2006/main">
          <a:off x="2000250" y="3476625"/>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Italie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0.32493</cdr:x>
      <cdr:y>0.69364</cdr:y>
    </cdr:from>
    <cdr:to>
      <cdr:x>0.42649</cdr:x>
      <cdr:y>0.73064</cdr:y>
    </cdr:to>
    <cdr:sp macro="" textlink="">
      <cdr:nvSpPr>
        <cdr:cNvPr id="16" name="object 39"/>
        <cdr:cNvSpPr txBox="1"/>
      </cdr:nvSpPr>
      <cdr:spPr>
        <a:xfrm xmlns:a="http://schemas.openxmlformats.org/drawingml/2006/main">
          <a:off x="2000250" y="3695700"/>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Grèce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0.32183</cdr:x>
      <cdr:y>0.77409</cdr:y>
    </cdr:from>
    <cdr:to>
      <cdr:x>0.4234</cdr:x>
      <cdr:y>0.81109</cdr:y>
    </cdr:to>
    <cdr:sp macro="" textlink="">
      <cdr:nvSpPr>
        <cdr:cNvPr id="17" name="object 39"/>
        <cdr:cNvSpPr txBox="1"/>
      </cdr:nvSpPr>
      <cdr:spPr>
        <a:xfrm xmlns:a="http://schemas.openxmlformats.org/drawingml/2006/main">
          <a:off x="1981200" y="4124325"/>
          <a:ext cx="625237" cy="197170"/>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Chypre</a:t>
          </a:r>
          <a:endParaRPr lang="fr-FR" sz="1200" b="1" dirty="0">
            <a:solidFill>
              <a:sysClr val="window" lastClr="FFFFFF">
                <a:lumMod val="50000"/>
              </a:sysClr>
            </a:solidFill>
            <a:latin typeface="Arial MT"/>
            <a:cs typeface="Arial MT"/>
          </a:endParaRPr>
        </a:p>
      </cdr:txBody>
    </cdr:sp>
  </cdr:relSizeAnchor>
  <cdr:relSizeAnchor xmlns:cdr="http://schemas.openxmlformats.org/drawingml/2006/chartDrawing">
    <cdr:from>
      <cdr:x>0.32647</cdr:x>
      <cdr:y>0.80626</cdr:y>
    </cdr:from>
    <cdr:to>
      <cdr:x>0.42804</cdr:x>
      <cdr:y>0.84471</cdr:y>
    </cdr:to>
    <cdr:sp macro="" textlink="">
      <cdr:nvSpPr>
        <cdr:cNvPr id="18" name="object 39"/>
        <cdr:cNvSpPr txBox="1"/>
      </cdr:nvSpPr>
      <cdr:spPr>
        <a:xfrm xmlns:a="http://schemas.openxmlformats.org/drawingml/2006/main">
          <a:off x="2009775" y="4295775"/>
          <a:ext cx="625237" cy="204823"/>
        </a:xfrm>
        <a:prstGeom xmlns:a="http://schemas.openxmlformats.org/drawingml/2006/main" prst="rect">
          <a:avLst/>
        </a:prstGeom>
        <a:solidFill xmlns:a="http://schemas.openxmlformats.org/drawingml/2006/main">
          <a:sysClr val="window" lastClr="FFFFFF"/>
        </a:solidFill>
      </cdr:spPr>
      <cdr:txBody>
        <a:bodyPr xmlns:a="http://schemas.openxmlformats.org/drawingml/2006/main" vert="horz" wrap="square" lIns="0" tIns="12383" rIns="0" bIns="0"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9525" algn="r">
            <a:spcBef>
              <a:spcPts val="98"/>
            </a:spcBef>
          </a:pPr>
          <a:r>
            <a:rPr lang="fr-FR" sz="1200" dirty="0" smtClean="0">
              <a:solidFill>
                <a:sysClr val="window" lastClr="FFFFFF">
                  <a:lumMod val="50000"/>
                </a:sysClr>
              </a:solidFill>
            </a:rPr>
            <a:t>Croatie</a:t>
          </a:r>
          <a:endParaRPr lang="fr-FR" sz="1200" b="1" dirty="0">
            <a:solidFill>
              <a:sysClr val="window" lastClr="FFFFFF">
                <a:lumMod val="50000"/>
              </a:sysClr>
            </a:solidFill>
            <a:latin typeface="Arial MT"/>
            <a:cs typeface="Arial MT"/>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 name="Google Shape;59;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 name="Google Shape;60;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24.png"/><Relationship Id="rId4" Type="http://schemas.openxmlformats.org/officeDocument/2006/relationships/image" Target="../media/image2.png"/><Relationship Id="rId11" Type="http://schemas.openxmlformats.org/officeDocument/2006/relationships/image" Target="../media/image5.png"/><Relationship Id="rId10" Type="http://schemas.openxmlformats.org/officeDocument/2006/relationships/image" Target="../media/image36.png"/><Relationship Id="rId9" Type="http://schemas.openxmlformats.org/officeDocument/2006/relationships/image" Target="../media/image35.png"/><Relationship Id="rId5" Type="http://schemas.openxmlformats.org/officeDocument/2006/relationships/image" Target="../media/image4.png"/><Relationship Id="rId6" Type="http://schemas.openxmlformats.org/officeDocument/2006/relationships/image" Target="../media/image1.png"/><Relationship Id="rId7" Type="http://schemas.openxmlformats.org/officeDocument/2006/relationships/image" Target="../media/image10.png"/><Relationship Id="rId8"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19"/>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19"/>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19"/>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19"/>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19"/>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19"/>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19"/>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19"/>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19"/>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19"/>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19"/>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19"/>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19"/>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54" name="Shape 54"/>
        <p:cNvGrpSpPr/>
        <p:nvPr/>
      </p:nvGrpSpPr>
      <p:grpSpPr>
        <a:xfrm>
          <a:off x="0" y="0"/>
          <a:ext cx="0" cy="0"/>
          <a:chOff x="0" y="0"/>
          <a:chExt cx="0" cy="0"/>
        </a:xfrm>
      </p:grpSpPr>
      <p:sp>
        <p:nvSpPr>
          <p:cNvPr id="55" name="Google Shape;55;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3" name="Shape 33"/>
        <p:cNvGrpSpPr/>
        <p:nvPr/>
      </p:nvGrpSpPr>
      <p:grpSpPr>
        <a:xfrm>
          <a:off x="0" y="0"/>
          <a:ext cx="0" cy="0"/>
          <a:chOff x="0" y="0"/>
          <a:chExt cx="0" cy="0"/>
        </a:xfrm>
      </p:grpSpPr>
      <p:sp>
        <p:nvSpPr>
          <p:cNvPr id="34" name="Google Shape;34;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36" name="Shape 36"/>
        <p:cNvGrpSpPr/>
        <p:nvPr/>
      </p:nvGrpSpPr>
      <p:grpSpPr>
        <a:xfrm>
          <a:off x="0" y="0"/>
          <a:ext cx="0" cy="0"/>
          <a:chOff x="0" y="0"/>
          <a:chExt cx="0" cy="0"/>
        </a:xfrm>
      </p:grpSpPr>
      <p:sp>
        <p:nvSpPr>
          <p:cNvPr id="37" name="Google Shape;37;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39" name="Shape 39"/>
        <p:cNvGrpSpPr/>
        <p:nvPr/>
      </p:nvGrpSpPr>
      <p:grpSpPr>
        <a:xfrm>
          <a:off x="0" y="0"/>
          <a:ext cx="0" cy="0"/>
          <a:chOff x="0" y="0"/>
          <a:chExt cx="0" cy="0"/>
        </a:xfrm>
      </p:grpSpPr>
      <p:sp>
        <p:nvSpPr>
          <p:cNvPr id="40" name="Google Shape;40;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42" name="Shape 42"/>
        <p:cNvGrpSpPr/>
        <p:nvPr/>
      </p:nvGrpSpPr>
      <p:grpSpPr>
        <a:xfrm>
          <a:off x="0" y="0"/>
          <a:ext cx="0" cy="0"/>
          <a:chOff x="0" y="0"/>
          <a:chExt cx="0" cy="0"/>
        </a:xfrm>
      </p:grpSpPr>
      <p:sp>
        <p:nvSpPr>
          <p:cNvPr id="43" name="Google Shape;43;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45" name="Shape 45"/>
        <p:cNvGrpSpPr/>
        <p:nvPr/>
      </p:nvGrpSpPr>
      <p:grpSpPr>
        <a:xfrm>
          <a:off x="0" y="0"/>
          <a:ext cx="0" cy="0"/>
          <a:chOff x="0" y="0"/>
          <a:chExt cx="0" cy="0"/>
        </a:xfrm>
      </p:grpSpPr>
      <p:sp>
        <p:nvSpPr>
          <p:cNvPr id="46" name="Google Shape;46;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48" name="Shape 48"/>
        <p:cNvGrpSpPr/>
        <p:nvPr/>
      </p:nvGrpSpPr>
      <p:grpSpPr>
        <a:xfrm>
          <a:off x="0" y="0"/>
          <a:ext cx="0" cy="0"/>
          <a:chOff x="0" y="0"/>
          <a:chExt cx="0" cy="0"/>
        </a:xfrm>
      </p:grpSpPr>
      <p:sp>
        <p:nvSpPr>
          <p:cNvPr id="49" name="Google Shape;49;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Titel und Inhalt">
  <p:cSld name="14_Titel und Inhalt">
    <p:spTree>
      <p:nvGrpSpPr>
        <p:cNvPr id="51" name="Shape 51"/>
        <p:cNvGrpSpPr/>
        <p:nvPr/>
      </p:nvGrpSpPr>
      <p:grpSpPr>
        <a:xfrm>
          <a:off x="0" y="0"/>
          <a:ext cx="0" cy="0"/>
          <a:chOff x="0" y="0"/>
          <a:chExt cx="0" cy="0"/>
        </a:xfrm>
      </p:grpSpPr>
      <p:sp>
        <p:nvSpPr>
          <p:cNvPr id="52" name="Google Shape;52;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18"/>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18"/>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3" name="Google Shape;13;p18"/>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18"/>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1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3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9.png"/><Relationship Id="rId7"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8.png"/><Relationship Id="rId6" Type="http://schemas.openxmlformats.org/officeDocument/2006/relationships/image" Target="../media/image23.png"/><Relationship Id="rId7"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11" Type="http://schemas.openxmlformats.org/officeDocument/2006/relationships/image" Target="../media/image31.png"/><Relationship Id="rId10" Type="http://schemas.openxmlformats.org/officeDocument/2006/relationships/image" Target="../media/image26.jpg"/><Relationship Id="rId12" Type="http://schemas.openxmlformats.org/officeDocument/2006/relationships/image" Target="../media/image34.png"/><Relationship Id="rId9" Type="http://schemas.openxmlformats.org/officeDocument/2006/relationships/image" Target="../media/image22.png"/><Relationship Id="rId5" Type="http://schemas.openxmlformats.org/officeDocument/2006/relationships/image" Target="../media/image20.jp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25.jpg"/><Relationship Id="rId6"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
          <p:cNvSpPr txBox="1"/>
          <p:nvPr>
            <p:ph idx="1" type="subTitle"/>
          </p:nvPr>
        </p:nvSpPr>
        <p:spPr>
          <a:xfrm>
            <a:off x="363682" y="3062131"/>
            <a:ext cx="4571573"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Echelle de la Ville</a:t>
            </a:r>
            <a:endParaRPr b="0" i="0" sz="3200" u="none" cap="none" strike="noStrike">
              <a:solidFill>
                <a:schemeClr val="dk1"/>
              </a:solidFill>
              <a:latin typeface="Calibri"/>
              <a:ea typeface="Calibri"/>
              <a:cs typeface="Calibri"/>
              <a:sym typeface="Calibri"/>
            </a:endParaRPr>
          </a:p>
        </p:txBody>
      </p:sp>
      <p:sp>
        <p:nvSpPr>
          <p:cNvPr id="63" name="Google Shape;63;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idx="12" type="sldNum"/>
          </p:nvPr>
        </p:nvSpPr>
        <p:spPr>
          <a:xfrm>
            <a:off x="704203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8" name="Google Shape;178;p10"/>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RECYCLAGE DES DÉCHETS SOLIDES</a:t>
            </a:r>
            <a:endParaRPr b="1" sz="2400">
              <a:solidFill>
                <a:srgbClr val="7F7F7F"/>
              </a:solidFill>
              <a:latin typeface="Calibri"/>
              <a:ea typeface="Calibri"/>
              <a:cs typeface="Calibri"/>
              <a:sym typeface="Calibri"/>
            </a:endParaRPr>
          </a:p>
        </p:txBody>
      </p:sp>
      <p:sp>
        <p:nvSpPr>
          <p:cNvPr id="179" name="Google Shape;179;p10"/>
          <p:cNvSpPr txBox="1"/>
          <p:nvPr>
            <p:ph idx="1" type="body"/>
          </p:nvPr>
        </p:nvSpPr>
        <p:spPr>
          <a:xfrm>
            <a:off x="268223" y="1048512"/>
            <a:ext cx="8573936" cy="4549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1" i="0" sz="800" u="sng"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frontière est toute la ville.  </a:t>
            </a:r>
            <a:endParaRPr/>
          </a:p>
          <a:p>
            <a:pPr indent="0" lvl="0" marL="0" marR="0" rtl="0" algn="l">
              <a:lnSpc>
                <a:spcPct val="80000"/>
              </a:lnSpc>
              <a:spcBef>
                <a:spcPts val="320"/>
              </a:spcBef>
              <a:spcAft>
                <a:spcPts val="0"/>
              </a:spcAft>
              <a:buClr>
                <a:schemeClr val="dk1"/>
              </a:buClr>
              <a:buSzPts val="16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Les déchets solides municipaux sont des déchets non dangereux composés de déchets alimentaires, de déchets de jardin, de papier et de carton, de bois, de textiles, de couches (couches jetables), de caoutchouc et de cuir, de plastiques, de métal, de verre et d'ordures (cendres, saletés et poussières). </a:t>
            </a:r>
            <a:endParaRPr/>
          </a:p>
          <a:p>
            <a:pPr indent="0" lvl="0" marL="0" marR="0" rtl="0" algn="l">
              <a:lnSpc>
                <a:spcPct val="80000"/>
              </a:lnSpc>
              <a:spcBef>
                <a:spcPts val="48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t/>
            </a:r>
            <a:endParaRPr b="0" i="0" sz="2400" u="none" cap="none" strike="noStrike">
              <a:solidFill>
                <a:srgbClr val="FF0000"/>
              </a:solidFill>
              <a:latin typeface="Calibri"/>
              <a:ea typeface="Calibri"/>
              <a:cs typeface="Calibri"/>
              <a:sym typeface="Calibri"/>
            </a:endParaRPr>
          </a:p>
        </p:txBody>
      </p:sp>
      <p:pic>
        <p:nvPicPr>
          <p:cNvPr id="180" name="Google Shape;180;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1" name="Google Shape;181;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idx="1" type="body"/>
          </p:nvPr>
        </p:nvSpPr>
        <p:spPr>
          <a:xfrm>
            <a:off x="268224" y="1048512"/>
            <a:ext cx="8597480" cy="47548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PROCÉDÉ D'ÉVALUATION</a:t>
            </a:r>
            <a:endParaRPr/>
          </a:p>
          <a:p>
            <a:pPr indent="0" lvl="0" marL="0" marR="0" rtl="0" algn="l">
              <a:spcBef>
                <a:spcPts val="480"/>
              </a:spcBef>
              <a:spcAft>
                <a:spcPts val="0"/>
              </a:spcAft>
              <a:buClr>
                <a:srgbClr val="7F7F7F"/>
              </a:buClr>
              <a:buSzPts val="2400"/>
              <a:buFont typeface="Arial"/>
              <a:buNone/>
            </a:pPr>
            <a:r>
              <a:rPr b="1" i="0" lang="en-US" sz="2400" u="none" cap="none" strike="noStrike">
                <a:solidFill>
                  <a:srgbClr val="7F7F7F"/>
                </a:solidFill>
                <a:latin typeface="Calibri"/>
                <a:ea typeface="Calibri"/>
                <a:cs typeface="Calibri"/>
                <a:sym typeface="Calibri"/>
              </a:rPr>
              <a:t>Les étapes de calcul sont les suivantes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457200" lvl="0" marL="457200" marR="0" rtl="0" algn="just">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Calculez </a:t>
            </a:r>
            <a:r>
              <a:rPr b="1" i="0" lang="en-US" sz="2400" u="none" cap="none" strike="noStrike">
                <a:solidFill>
                  <a:schemeClr val="dk1"/>
                </a:solidFill>
                <a:latin typeface="Calibri"/>
                <a:ea typeface="Calibri"/>
                <a:cs typeface="Calibri"/>
                <a:sym typeface="Calibri"/>
              </a:rPr>
              <a:t>la quantité annuelle totale des déchets solides de la ville qui sont recyclés, </a:t>
            </a:r>
            <a:r>
              <a:rPr b="0" i="0" lang="en-US" sz="2400" u="none" cap="none" strike="noStrike">
                <a:solidFill>
                  <a:schemeClr val="dk1"/>
                </a:solidFill>
                <a:latin typeface="Calibri"/>
                <a:ea typeface="Calibri"/>
                <a:cs typeface="Calibri"/>
                <a:sym typeface="Calibri"/>
              </a:rPr>
              <a:t>[t]. </a:t>
            </a:r>
            <a:r>
              <a:rPr b="0" i="1" lang="en-US" sz="2400" u="none" cap="none" strike="noStrike">
                <a:solidFill>
                  <a:schemeClr val="dk1"/>
                </a:solidFill>
                <a:latin typeface="Calibri"/>
                <a:ea typeface="Calibri"/>
                <a:cs typeface="Calibri"/>
                <a:sym typeface="Calibri"/>
              </a:rPr>
              <a:t>Utiliser les données de la dernière année complète</a:t>
            </a:r>
            <a:endParaRPr b="1" i="1" sz="2400" u="none" cap="none" strike="noStrike">
              <a:solidFill>
                <a:schemeClr val="dk1"/>
              </a:solidFill>
              <a:latin typeface="Calibri"/>
              <a:ea typeface="Calibri"/>
              <a:cs typeface="Calibri"/>
              <a:sym typeface="Calibri"/>
            </a:endParaRPr>
          </a:p>
          <a:p>
            <a:pPr indent="-457200" lvl="0" marL="457200" marR="0" rtl="0" algn="just">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a:t>
            </a:r>
            <a:r>
              <a:rPr b="1" i="0" lang="en-US" sz="2400" u="none" cap="none" strike="noStrike">
                <a:solidFill>
                  <a:schemeClr val="dk1"/>
                </a:solidFill>
                <a:latin typeface="Calibri"/>
                <a:ea typeface="Calibri"/>
                <a:cs typeface="Calibri"/>
                <a:sym typeface="Calibri"/>
              </a:rPr>
              <a:t> quantité totale annuelle de déchets solides </a:t>
            </a:r>
            <a:r>
              <a:rPr b="0" i="0" lang="en-US" sz="2400" u="none" cap="none" strike="noStrike">
                <a:solidFill>
                  <a:schemeClr val="dk1"/>
                </a:solidFill>
                <a:latin typeface="Calibri"/>
                <a:ea typeface="Calibri"/>
                <a:cs typeface="Calibri"/>
                <a:sym typeface="Calibri"/>
              </a:rPr>
              <a:t>produits dans la ville, [t]</a:t>
            </a:r>
            <a:endParaRPr b="0" i="0" sz="2400" u="none" cap="none" strike="noStrike">
              <a:solidFill>
                <a:schemeClr val="dk1"/>
              </a:solidFill>
              <a:latin typeface="Calibri"/>
              <a:ea typeface="Calibri"/>
              <a:cs typeface="Calibri"/>
              <a:sym typeface="Calibri"/>
            </a:endParaRPr>
          </a:p>
          <a:p>
            <a:pPr indent="-165100" lvl="0" marL="228600" marR="0" rtl="0" algn="l">
              <a:spcBef>
                <a:spcPts val="200"/>
              </a:spcBef>
              <a:spcAft>
                <a:spcPts val="0"/>
              </a:spcAft>
              <a:buClr>
                <a:schemeClr val="dk1"/>
              </a:buClr>
              <a:buSzPts val="1000"/>
              <a:buFont typeface="Calibri"/>
              <a:buNone/>
            </a:pPr>
            <a:r>
              <a:t/>
            </a:r>
            <a:endParaRPr b="0" i="0" sz="10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 valeur de l’indicateur comme le </a:t>
            </a:r>
            <a:r>
              <a:rPr b="1" i="0" lang="en-US" sz="2400" u="none" cap="none" strike="noStrike">
                <a:solidFill>
                  <a:schemeClr val="dk1"/>
                </a:solidFill>
                <a:latin typeface="Calibri"/>
                <a:ea typeface="Calibri"/>
                <a:cs typeface="Calibri"/>
                <a:sym typeface="Calibri"/>
              </a:rPr>
              <a:t>pourcentage de la quantité totale annuelle de déchets solides de la ville qui sont recyclés </a:t>
            </a:r>
            <a:r>
              <a:rPr b="0" i="0" lang="en-US" sz="2400" u="none" cap="none" strike="noStrike">
                <a:solidFill>
                  <a:srgbClr val="1A965E"/>
                </a:solidFill>
                <a:latin typeface="Calibri"/>
                <a:ea typeface="Calibri"/>
                <a:cs typeface="Calibri"/>
                <a:sym typeface="Calibri"/>
              </a:rPr>
              <a:t>(étape 1)</a:t>
            </a:r>
            <a:r>
              <a:rPr b="0" i="0" lang="en-US" sz="2400" u="none" cap="none" strike="noStrike">
                <a:solidFill>
                  <a:schemeClr val="dk1"/>
                </a:solidFill>
                <a:latin typeface="Calibri"/>
                <a:ea typeface="Calibri"/>
                <a:cs typeface="Calibri"/>
                <a:sym typeface="Calibri"/>
              </a:rPr>
              <a:t> par rapport à la</a:t>
            </a:r>
            <a:r>
              <a:rPr b="1" i="0" lang="en-US" sz="2400" u="none" cap="none" strike="noStrike">
                <a:solidFill>
                  <a:schemeClr val="dk1"/>
                </a:solidFill>
                <a:latin typeface="Calibri"/>
                <a:ea typeface="Calibri"/>
                <a:cs typeface="Calibri"/>
                <a:sym typeface="Calibri"/>
              </a:rPr>
              <a:t> quantité totale annuelle de déchets solides produits dans la ville </a:t>
            </a:r>
            <a:r>
              <a:rPr b="0" i="0" lang="en-US" sz="2400" u="none" cap="none" strike="noStrike">
                <a:solidFill>
                  <a:srgbClr val="1A965E"/>
                </a:solidFill>
                <a:latin typeface="Calibri"/>
                <a:ea typeface="Calibri"/>
                <a:cs typeface="Calibri"/>
                <a:sym typeface="Calibri"/>
              </a:rPr>
              <a:t>(étape 2)</a:t>
            </a:r>
            <a:r>
              <a:rPr b="0" i="0" lang="en-US" sz="2400" u="none" cap="none" strike="noStrike">
                <a:solidFill>
                  <a:schemeClr val="dk1"/>
                </a:solidFill>
                <a:latin typeface="Calibri"/>
                <a:ea typeface="Calibri"/>
                <a:cs typeface="Calibri"/>
                <a:sym typeface="Calibri"/>
              </a:rPr>
              <a:t>, [%] </a:t>
            </a:r>
            <a:endParaRPr/>
          </a:p>
          <a:p>
            <a:pPr indent="0" lvl="0" marL="0" marR="0" rtl="0" algn="l">
              <a:lnSpc>
                <a:spcPct val="80000"/>
              </a:lnSpc>
              <a:spcBef>
                <a:spcPts val="48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lnSpc>
                <a:spcPct val="80000"/>
              </a:lnSpc>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87" name="Google Shape;187;p11"/>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8" name="Google Shape;188;p11"/>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RECYCLAGE DES DÉCHETS SOLIDES</a:t>
            </a:r>
            <a:endParaRPr b="1" sz="2400">
              <a:solidFill>
                <a:srgbClr val="7F7F7F"/>
              </a:solidFill>
              <a:latin typeface="Calibri"/>
              <a:ea typeface="Calibri"/>
              <a:cs typeface="Calibri"/>
              <a:sym typeface="Calibri"/>
            </a:endParaRPr>
          </a:p>
        </p:txBody>
      </p:sp>
      <p:pic>
        <p:nvPicPr>
          <p:cNvPr id="189" name="Google Shape;189;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90" name="Google Shape;190;p11"/>
          <p:cNvGrpSpPr/>
          <p:nvPr/>
        </p:nvGrpSpPr>
        <p:grpSpPr>
          <a:xfrm>
            <a:off x="6902148" y="5240931"/>
            <a:ext cx="1708751" cy="1124922"/>
            <a:chOff x="6902148" y="5240931"/>
            <a:chExt cx="1708751" cy="1124922"/>
          </a:xfrm>
        </p:grpSpPr>
        <p:pic>
          <p:nvPicPr>
            <p:cNvPr id="191" name="Google Shape;191;p11"/>
            <p:cNvPicPr preferRelativeResize="0"/>
            <p:nvPr/>
          </p:nvPicPr>
          <p:blipFill rotWithShape="1">
            <a:blip r:embed="rId5">
              <a:alphaModFix/>
            </a:blip>
            <a:srcRect b="0" l="0" r="0" t="0"/>
            <a:stretch/>
          </p:blipFill>
          <p:spPr>
            <a:xfrm>
              <a:off x="6902148" y="5240931"/>
              <a:ext cx="1701754" cy="1124922"/>
            </a:xfrm>
            <a:prstGeom prst="rect">
              <a:avLst/>
            </a:prstGeom>
            <a:noFill/>
            <a:ln>
              <a:noFill/>
            </a:ln>
          </p:spPr>
        </p:pic>
        <p:sp>
          <p:nvSpPr>
            <p:cNvPr id="192" name="Google Shape;192;p11"/>
            <p:cNvSpPr/>
            <p:nvPr/>
          </p:nvSpPr>
          <p:spPr>
            <a:xfrm>
              <a:off x="7013570" y="5605293"/>
              <a:ext cx="1597329"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a:t>
              </a:r>
              <a:endParaRPr b="1" sz="2800" u="sng">
                <a:solidFill>
                  <a:srgbClr val="FF0000"/>
                </a:solidFill>
                <a:latin typeface="Calibri"/>
                <a:ea typeface="Calibri"/>
                <a:cs typeface="Calibri"/>
                <a:sym typeface="Calibri"/>
              </a:endParaRPr>
            </a:p>
          </p:txBody>
        </p:sp>
      </p:grpSp>
      <p:sp>
        <p:nvSpPr>
          <p:cNvPr id="193" name="Google Shape;193;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2"/>
          <p:cNvSpPr txBox="1"/>
          <p:nvPr>
            <p:ph idx="12" type="sldNum"/>
          </p:nvPr>
        </p:nvSpPr>
        <p:spPr>
          <a:xfrm>
            <a:off x="7010400" y="653565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0" name="Google Shape;200;p12"/>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RECYCLAGE DES DÉCHETS SOLIDES</a:t>
            </a:r>
            <a:endParaRPr b="1" sz="2400">
              <a:solidFill>
                <a:srgbClr val="7F7F7F"/>
              </a:solidFill>
              <a:latin typeface="Calibri"/>
              <a:ea typeface="Calibri"/>
              <a:cs typeface="Calibri"/>
              <a:sym typeface="Calibri"/>
            </a:endParaRPr>
          </a:p>
        </p:txBody>
      </p:sp>
      <p:sp>
        <p:nvSpPr>
          <p:cNvPr id="201" name="Google Shape;201;p12"/>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02" name="Google Shape;202;p12"/>
          <p:cNvSpPr txBox="1"/>
          <p:nvPr/>
        </p:nvSpPr>
        <p:spPr>
          <a:xfrm>
            <a:off x="243150" y="1248528"/>
            <a:ext cx="8900850" cy="4911113"/>
          </a:xfrm>
          <a:prstGeom prst="rect">
            <a:avLst/>
          </a:prstGeom>
          <a:noFill/>
          <a:ln>
            <a:noFill/>
          </a:ln>
        </p:spPr>
        <p:txBody>
          <a:bodyPr anchorCtr="0" anchor="t" bIns="45700" lIns="91425" spcFirstLastPara="1" rIns="91425" wrap="square" tIns="45700">
            <a:noAutofit/>
          </a:bodyPr>
          <a:lstStyle/>
          <a:p>
            <a:pPr indent="-395288" lvl="0" marL="395288"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ISO 37120</a:t>
            </a:r>
            <a:r>
              <a:rPr lang="en-US" sz="2000">
                <a:solidFill>
                  <a:schemeClr val="dk1"/>
                </a:solidFill>
                <a:latin typeface="Calibri"/>
                <a:ea typeface="Calibri"/>
                <a:cs typeface="Calibri"/>
                <a:sym typeface="Calibri"/>
              </a:rPr>
              <a:t>, deuxième édition 2018-07, «Villes et communautés durables — Indicateurs des services urbains et de la qualité de vie»</a:t>
            </a:r>
            <a:endParaRPr sz="20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United for Smart Sustainable Cities (U4SSC) </a:t>
            </a:r>
            <a:r>
              <a:rPr lang="en-US" sz="2000">
                <a:solidFill>
                  <a:schemeClr val="dk1"/>
                </a:solidFill>
                <a:latin typeface="Calibri"/>
                <a:ea typeface="Calibri"/>
                <a:cs typeface="Calibri"/>
                <a:sym typeface="Calibri"/>
              </a:rPr>
              <a:t>- Méthodologie de collecte d'indicateurs de performance clés pour les villes intelligentes et durables</a:t>
            </a:r>
            <a:endParaRPr/>
          </a:p>
          <a:p>
            <a:pPr indent="-395288" lvl="0" marL="395288"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Directive (Ue) 2018/851 </a:t>
            </a:r>
            <a:r>
              <a:rPr lang="en-US" sz="2000">
                <a:solidFill>
                  <a:schemeClr val="dk1"/>
                </a:solidFill>
                <a:latin typeface="Calibri"/>
                <a:ea typeface="Calibri"/>
                <a:cs typeface="Calibri"/>
                <a:sym typeface="Calibri"/>
              </a:rPr>
              <a:t>du Parlement européen et du Conseil du 30 mai 2018 relative aux déchets http://data.europa.eu/eli/dir/2018/851/oj, modifiant la directive 2008/98/CE http://data.europa.eu/eli/dir/2008/98/oj</a:t>
            </a:r>
            <a:endParaRPr sz="20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2014/955/ΕΕ </a:t>
            </a:r>
            <a:r>
              <a:rPr lang="en-US" sz="2000">
                <a:solidFill>
                  <a:schemeClr val="dk1"/>
                </a:solidFill>
                <a:latin typeface="Calibri"/>
                <a:ea typeface="Calibri"/>
                <a:cs typeface="Calibri"/>
                <a:sym typeface="Calibri"/>
              </a:rPr>
              <a:t>- Liste des déchets visés à l'article 7 de la directive 2008/98/CE http://data.europa.eu/eli/dec/2014/955/oj </a:t>
            </a:r>
            <a:endParaRPr sz="20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ONU HABITANT</a:t>
            </a:r>
            <a:r>
              <a:rPr lang="en-US" sz="2000">
                <a:solidFill>
                  <a:schemeClr val="dk1"/>
                </a:solidFill>
                <a:latin typeface="Calibri"/>
                <a:ea typeface="Calibri"/>
                <a:cs typeface="Calibri"/>
                <a:sym typeface="Calibri"/>
              </a:rPr>
              <a:t> - GESTION DES DÉCHETS SOLIDES DANS LES VILLES https://unhabitat.org/sites/default/files/2019/02/Indicator-11.6.1-Training-Module_Solid-waste-in-cities_23-03-2018.pdf</a:t>
            </a:r>
            <a:endParaRPr/>
          </a:p>
          <a:p>
            <a:pPr indent="-395288" lvl="0" marL="395288" marR="0" rtl="0" algn="l">
              <a:spcBef>
                <a:spcPts val="600"/>
              </a:spcBef>
              <a:spcAft>
                <a:spcPts val="0"/>
              </a:spcAft>
              <a:buClr>
                <a:schemeClr val="dk1"/>
              </a:buClr>
              <a:buSzPts val="2000"/>
              <a:buFont typeface="Arial"/>
              <a:buNone/>
            </a:pPr>
            <a:r>
              <a:t/>
            </a:r>
            <a:endParaRPr sz="2000">
              <a:solidFill>
                <a:srgbClr val="FF0000"/>
              </a:solidFill>
              <a:latin typeface="Calibri"/>
              <a:ea typeface="Calibri"/>
              <a:cs typeface="Calibri"/>
              <a:sym typeface="Calibri"/>
            </a:endParaRPr>
          </a:p>
          <a:p>
            <a:pPr indent="-395288" lvl="0" marL="395288" marR="0" rtl="0" algn="l">
              <a:spcBef>
                <a:spcPts val="6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p:txBody>
      </p:sp>
      <p:sp>
        <p:nvSpPr>
          <p:cNvPr id="203" name="Google Shape;203;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3"/>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 </a:t>
            </a:r>
            <a:endParaRPr b="0" i="0" sz="3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209" name="Google Shape;209;p13"/>
          <p:cNvSpPr txBox="1"/>
          <p:nvPr>
            <p:ph idx="12" type="sldNum"/>
          </p:nvPr>
        </p:nvSpPr>
        <p:spPr>
          <a:xfrm>
            <a:off x="7010400" y="6586493"/>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0" name="Google Shape;210;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D.2.2- RECYCLAGE DES DÉCHETS SOLIDES</a:t>
            </a:r>
            <a:endParaRPr b="1" i="0" sz="2400" u="none" cap="none" strike="noStrike">
              <a:solidFill>
                <a:srgbClr val="7F7F7F"/>
              </a:solidFill>
              <a:latin typeface="Calibri"/>
              <a:ea typeface="Calibri"/>
              <a:cs typeface="Calibri"/>
              <a:sym typeface="Calibri"/>
            </a:endParaRPr>
          </a:p>
        </p:txBody>
      </p:sp>
      <p:sp>
        <p:nvSpPr>
          <p:cNvPr id="211" name="Google Shape;211;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sp>
        <p:nvSpPr>
          <p:cNvPr id="217" name="Google Shape;217;p1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8" name="Google Shape;218;p14"/>
          <p:cNvSpPr txBox="1"/>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Une petite ville, d'une population totale de 81350 habitants, génère annuellement environ 27400 t de déchets municipaux. </a:t>
            </a:r>
            <a:endParaRPr/>
          </a:p>
          <a:p>
            <a:pPr indent="0" lvl="0" marL="0" marR="0" rtl="0" algn="l">
              <a:spcBef>
                <a:spcPts val="1800"/>
              </a:spcBef>
              <a:spcAft>
                <a:spcPts val="0"/>
              </a:spcAft>
              <a:buClr>
                <a:schemeClr val="dk1"/>
              </a:buClr>
              <a:buSzPts val="2200"/>
              <a:buFont typeface="Arial"/>
              <a:buNone/>
            </a:pPr>
            <a:r>
              <a:rPr lang="en-US" sz="2200">
                <a:solidFill>
                  <a:schemeClr val="dk1"/>
                </a:solidFill>
                <a:latin typeface="Calibri"/>
                <a:ea typeface="Calibri"/>
                <a:cs typeface="Calibri"/>
                <a:sym typeface="Calibri"/>
              </a:rPr>
              <a:t>La quantité totale de déchets municipaux collectés annuellement dans les points de recyclage est de 1936 t.</a:t>
            </a:r>
            <a:endParaRPr/>
          </a:p>
          <a:p>
            <a:pPr indent="0" lvl="0" marL="0" marR="0" rtl="0" algn="l">
              <a:spcBef>
                <a:spcPts val="1800"/>
              </a:spcBef>
              <a:spcAft>
                <a:spcPts val="0"/>
              </a:spcAft>
              <a:buClr>
                <a:schemeClr val="dk1"/>
              </a:buClr>
              <a:buSzPts val="2200"/>
              <a:buFont typeface="Arial"/>
              <a:buNone/>
            </a:pPr>
            <a:r>
              <a:rPr lang="en-US" sz="2200">
                <a:solidFill>
                  <a:schemeClr val="dk1"/>
                </a:solidFill>
                <a:latin typeface="Calibri"/>
                <a:ea typeface="Calibri"/>
                <a:cs typeface="Calibri"/>
                <a:sym typeface="Calibri"/>
              </a:rPr>
              <a:t>. </a:t>
            </a:r>
            <a:endParaRPr/>
          </a:p>
        </p:txBody>
      </p:sp>
      <p:grpSp>
        <p:nvGrpSpPr>
          <p:cNvPr id="219" name="Google Shape;219;p14"/>
          <p:cNvGrpSpPr/>
          <p:nvPr/>
        </p:nvGrpSpPr>
        <p:grpSpPr>
          <a:xfrm>
            <a:off x="340512" y="3803527"/>
            <a:ext cx="8514080" cy="1145373"/>
            <a:chOff x="340512" y="3584452"/>
            <a:chExt cx="8514080" cy="1145373"/>
          </a:xfrm>
        </p:grpSpPr>
        <p:sp>
          <p:nvSpPr>
            <p:cNvPr id="220" name="Google Shape;220;p14"/>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Calculez le pourcentage de déchets solides qui sont collectés et recyclés</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21" name="Google Shape;221;p14"/>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22" name="Google Shape;222;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pic>
        <p:nvPicPr>
          <p:cNvPr id="227" name="Google Shape;227;p15"/>
          <p:cNvPicPr preferRelativeResize="0"/>
          <p:nvPr/>
        </p:nvPicPr>
        <p:blipFill rotWithShape="1">
          <a:blip r:embed="rId3">
            <a:alphaModFix/>
          </a:blip>
          <a:srcRect b="0" l="0" r="0" t="0"/>
          <a:stretch/>
        </p:blipFill>
        <p:spPr>
          <a:xfrm>
            <a:off x="6359406" y="3634423"/>
            <a:ext cx="2080588" cy="1375345"/>
          </a:xfrm>
          <a:prstGeom prst="rect">
            <a:avLst/>
          </a:prstGeom>
          <a:noFill/>
          <a:ln>
            <a:noFill/>
          </a:ln>
        </p:spPr>
      </p:pic>
      <p:sp>
        <p:nvSpPr>
          <p:cNvPr id="228" name="Google Shape;228;p1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9" name="Google Shape;229;p15"/>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RECYCLAGE DES DÉCHETS SOLIDES</a:t>
            </a:r>
            <a:endParaRPr b="1" sz="2400">
              <a:solidFill>
                <a:srgbClr val="7F7F7F"/>
              </a:solidFill>
              <a:latin typeface="Calibri"/>
              <a:ea typeface="Calibri"/>
              <a:cs typeface="Calibri"/>
              <a:sym typeface="Calibri"/>
            </a:endParaRPr>
          </a:p>
        </p:txBody>
      </p:sp>
      <p:sp>
        <p:nvSpPr>
          <p:cNvPr id="230" name="Google Shape;230;p15"/>
          <p:cNvSpPr txBox="1"/>
          <p:nvPr/>
        </p:nvSpPr>
        <p:spPr>
          <a:xfrm>
            <a:off x="147918" y="2228190"/>
            <a:ext cx="8292076" cy="512663"/>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Quantité annuelle totale de déchets solides </a:t>
            </a:r>
            <a:r>
              <a:rPr lang="en-US" sz="2000">
                <a:solidFill>
                  <a:schemeClr val="dk1"/>
                </a:solidFill>
                <a:latin typeface="Calibri"/>
                <a:ea typeface="Calibri"/>
                <a:cs typeface="Calibri"/>
                <a:sym typeface="Calibri"/>
              </a:rPr>
              <a:t>produits dans </a:t>
            </a:r>
            <a:endParaRPr sz="2000">
              <a:solidFill>
                <a:schemeClr val="dk1"/>
              </a:solidFill>
              <a:latin typeface="Calibri"/>
              <a:ea typeface="Calibri"/>
              <a:cs typeface="Calibri"/>
              <a:sym typeface="Calibri"/>
            </a:endParaRPr>
          </a:p>
          <a:p>
            <a:pPr indent="0" lvl="0" marL="0" marR="0" rtl="0" algn="just">
              <a:spcBef>
                <a:spcPts val="400"/>
              </a:spcBef>
              <a:spcAft>
                <a:spcPts val="0"/>
              </a:spcAft>
              <a:buClr>
                <a:schemeClr val="dk1"/>
              </a:buClr>
              <a:buSzPts val="2000"/>
              <a:buFont typeface="Arial"/>
              <a:buNone/>
            </a:pPr>
            <a:r>
              <a:rPr lang="en-US" sz="2000">
                <a:solidFill>
                  <a:schemeClr val="dk1"/>
                </a:solidFill>
                <a:latin typeface="Calibri"/>
                <a:ea typeface="Calibri"/>
                <a:cs typeface="Calibri"/>
                <a:sym typeface="Calibri"/>
              </a:rPr>
              <a:t>la ville = 27400 t </a:t>
            </a:r>
            <a:endParaRPr/>
          </a:p>
          <a:p>
            <a:pPr indent="0" lvl="0" marL="0" marR="0" rtl="0" algn="l">
              <a:spcBef>
                <a:spcPts val="0"/>
              </a:spcBef>
              <a:spcAft>
                <a:spcPts val="0"/>
              </a:spcAft>
              <a:buClr>
                <a:schemeClr val="dk1"/>
              </a:buClr>
              <a:buSzPts val="1200"/>
              <a:buFont typeface="Arial"/>
              <a:buNone/>
            </a:pPr>
            <a:r>
              <a:t/>
            </a:r>
            <a:endParaRPr b="1" sz="1200">
              <a:solidFill>
                <a:schemeClr val="dk1"/>
              </a:solidFill>
              <a:latin typeface="Calibri"/>
              <a:ea typeface="Calibri"/>
              <a:cs typeface="Calibri"/>
              <a:sym typeface="Calibri"/>
            </a:endParaRPr>
          </a:p>
        </p:txBody>
      </p:sp>
      <p:sp>
        <p:nvSpPr>
          <p:cNvPr id="231" name="Google Shape;231;p15"/>
          <p:cNvSpPr/>
          <p:nvPr/>
        </p:nvSpPr>
        <p:spPr>
          <a:xfrm>
            <a:off x="7462578" y="1098120"/>
            <a:ext cx="125470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232" name="Google Shape;232;p15"/>
          <p:cNvSpPr/>
          <p:nvPr/>
        </p:nvSpPr>
        <p:spPr>
          <a:xfrm>
            <a:off x="7477818" y="2204577"/>
            <a:ext cx="1285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233" name="Google Shape;233;p15"/>
          <p:cNvSpPr/>
          <p:nvPr/>
        </p:nvSpPr>
        <p:spPr>
          <a:xfrm>
            <a:off x="7515448" y="3174562"/>
            <a:ext cx="124755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234" name="Google Shape;234;p15"/>
          <p:cNvSpPr/>
          <p:nvPr/>
        </p:nvSpPr>
        <p:spPr>
          <a:xfrm>
            <a:off x="147918" y="1092792"/>
            <a:ext cx="814858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Quantité annuelle totale de déchets solides recyclés </a:t>
            </a:r>
            <a:r>
              <a:rPr lang="en-US" sz="2000">
                <a:solidFill>
                  <a:srgbClr val="000000"/>
                </a:solidFill>
                <a:latin typeface="Calibri"/>
                <a:ea typeface="Calibri"/>
                <a:cs typeface="Calibri"/>
                <a:sym typeface="Calibri"/>
              </a:rPr>
              <a:t>= </a:t>
            </a:r>
            <a:r>
              <a:rPr lang="en-US" sz="2000">
                <a:solidFill>
                  <a:schemeClr val="dk1"/>
                </a:solidFill>
                <a:latin typeface="Calibri"/>
                <a:ea typeface="Calibri"/>
                <a:cs typeface="Calibri"/>
                <a:sym typeface="Calibri"/>
              </a:rPr>
              <a:t>1936 t</a:t>
            </a:r>
            <a:endParaRPr sz="2000">
              <a:solidFill>
                <a:srgbClr val="000000"/>
              </a:solidFill>
              <a:latin typeface="Calibri"/>
              <a:ea typeface="Calibri"/>
              <a:cs typeface="Calibri"/>
              <a:sym typeface="Calibri"/>
            </a:endParaRPr>
          </a:p>
        </p:txBody>
      </p:sp>
      <p:sp>
        <p:nvSpPr>
          <p:cNvPr id="235" name="Google Shape;235;p15"/>
          <p:cNvSpPr/>
          <p:nvPr/>
        </p:nvSpPr>
        <p:spPr>
          <a:xfrm>
            <a:off x="147918" y="3411482"/>
            <a:ext cx="782815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 pourcentage de déchets solides recyclés</a:t>
            </a:r>
            <a:endParaRPr b="1" sz="2000">
              <a:solidFill>
                <a:schemeClr val="dk1"/>
              </a:solidFill>
              <a:latin typeface="Calibri"/>
              <a:ea typeface="Calibri"/>
              <a:cs typeface="Calibri"/>
              <a:sym typeface="Calibri"/>
            </a:endParaRPr>
          </a:p>
        </p:txBody>
      </p:sp>
      <p:sp>
        <p:nvSpPr>
          <p:cNvPr id="236" name="Google Shape;236;p15"/>
          <p:cNvSpPr txBox="1"/>
          <p:nvPr/>
        </p:nvSpPr>
        <p:spPr>
          <a:xfrm>
            <a:off x="983974" y="4191954"/>
            <a:ext cx="1479105"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dk1"/>
                </a:solidFill>
                <a:latin typeface="Calibri"/>
                <a:ea typeface="Calibri"/>
                <a:cs typeface="Calibri"/>
                <a:sym typeface="Calibri"/>
              </a:rPr>
              <a:t>1936 t</a:t>
            </a:r>
            <a:endParaRPr baseline="-25000" sz="2400" u="sng">
              <a:solidFill>
                <a:schemeClr val="dk1"/>
              </a:solidFill>
              <a:latin typeface="Calibri"/>
              <a:ea typeface="Calibri"/>
              <a:cs typeface="Calibri"/>
              <a:sym typeface="Calibri"/>
            </a:endParaRPr>
          </a:p>
        </p:txBody>
      </p:sp>
      <p:sp>
        <p:nvSpPr>
          <p:cNvPr id="237" name="Google Shape;237;p15"/>
          <p:cNvSpPr txBox="1"/>
          <p:nvPr/>
        </p:nvSpPr>
        <p:spPr>
          <a:xfrm>
            <a:off x="3272600" y="4191954"/>
            <a:ext cx="113845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27 400 t</a:t>
            </a:r>
            <a:endParaRPr baseline="30000" sz="2400">
              <a:solidFill>
                <a:schemeClr val="dk1"/>
              </a:solidFill>
              <a:latin typeface="Calibri"/>
              <a:ea typeface="Calibri"/>
              <a:cs typeface="Calibri"/>
              <a:sym typeface="Calibri"/>
            </a:endParaRPr>
          </a:p>
        </p:txBody>
      </p:sp>
      <p:sp>
        <p:nvSpPr>
          <p:cNvPr id="238" name="Google Shape;238;p15"/>
          <p:cNvSpPr/>
          <p:nvPr/>
        </p:nvSpPr>
        <p:spPr>
          <a:xfrm>
            <a:off x="6444673" y="4191954"/>
            <a:ext cx="1851834"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7,1 %</a:t>
            </a:r>
            <a:endParaRPr b="1" baseline="30000" sz="2800" u="sng">
              <a:solidFill>
                <a:srgbClr val="FF0000"/>
              </a:solidFill>
              <a:latin typeface="Calibri"/>
              <a:ea typeface="Calibri"/>
              <a:cs typeface="Calibri"/>
              <a:sym typeface="Calibri"/>
            </a:endParaRPr>
          </a:p>
        </p:txBody>
      </p:sp>
      <p:sp>
        <p:nvSpPr>
          <p:cNvPr id="239" name="Google Shape;239;p15"/>
          <p:cNvSpPr/>
          <p:nvPr/>
        </p:nvSpPr>
        <p:spPr>
          <a:xfrm>
            <a:off x="983974" y="4179920"/>
            <a:ext cx="3725023" cy="485732"/>
          </a:xfrm>
          <a:prstGeom prst="bracketPair">
            <a:avLst/>
          </a:prstGeom>
          <a:noFill/>
          <a:ln cap="flat"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40" name="Google Shape;240;p15"/>
          <p:cNvSpPr/>
          <p:nvPr/>
        </p:nvSpPr>
        <p:spPr>
          <a:xfrm>
            <a:off x="4967751" y="4214161"/>
            <a:ext cx="301841" cy="417250"/>
          </a:xfrm>
          <a:prstGeom prst="mathMultiply">
            <a:avLst>
              <a:gd fmla="val 23520" name="adj1"/>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5400">
              <a:solidFill>
                <a:schemeClr val="lt1"/>
              </a:solidFill>
              <a:latin typeface="Calibri"/>
              <a:ea typeface="Calibri"/>
              <a:cs typeface="Calibri"/>
              <a:sym typeface="Calibri"/>
            </a:endParaRPr>
          </a:p>
        </p:txBody>
      </p:sp>
      <p:sp>
        <p:nvSpPr>
          <p:cNvPr id="241" name="Google Shape;241;p15"/>
          <p:cNvSpPr/>
          <p:nvPr/>
        </p:nvSpPr>
        <p:spPr>
          <a:xfrm>
            <a:off x="5251265" y="4191954"/>
            <a:ext cx="65114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100</a:t>
            </a:r>
            <a:endParaRPr sz="2400">
              <a:solidFill>
                <a:schemeClr val="dk1"/>
              </a:solidFill>
              <a:latin typeface="Calibri"/>
              <a:ea typeface="Calibri"/>
              <a:cs typeface="Calibri"/>
              <a:sym typeface="Calibri"/>
            </a:endParaRPr>
          </a:p>
        </p:txBody>
      </p:sp>
      <p:sp>
        <p:nvSpPr>
          <p:cNvPr id="242" name="Google Shape;242;p15"/>
          <p:cNvSpPr/>
          <p:nvPr/>
        </p:nvSpPr>
        <p:spPr>
          <a:xfrm>
            <a:off x="5906467" y="4262754"/>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43" name="Google Shape;243;p15"/>
          <p:cNvSpPr/>
          <p:nvPr/>
        </p:nvSpPr>
        <p:spPr>
          <a:xfrm>
            <a:off x="2349328" y="4234173"/>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 name="Google Shape;244;p1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6"/>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 </a:t>
            </a:r>
            <a:endParaRPr b="0" i="0" sz="3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250" name="Google Shape;250;p16"/>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1" name="Google Shape;251;p1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D.2.2- RECYCLAGE DES DÉCHETS SOLIDES</a:t>
            </a:r>
            <a:endParaRPr b="1" i="0" sz="2400" u="none" cap="none" strike="noStrike">
              <a:solidFill>
                <a:srgbClr val="7F7F7F"/>
              </a:solidFill>
              <a:latin typeface="Calibri"/>
              <a:ea typeface="Calibri"/>
              <a:cs typeface="Calibri"/>
              <a:sym typeface="Calibri"/>
            </a:endParaRPr>
          </a:p>
        </p:txBody>
      </p:sp>
      <p:sp>
        <p:nvSpPr>
          <p:cNvPr id="252" name="Google Shape;252;p1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8" name="Google Shape;258;p17"/>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Une petite ville génère annuellement environ 28 000 t de déchets municipaux.  Les matériaux recyclés collectés annuellement dans les différentes bacs de recyclage sont : papier 6100 t, plastique 3800 t, aluminium 1000 t et verre 1200 t.</a:t>
            </a:r>
            <a:endParaRPr b="0" i="0" sz="2200" u="none" cap="none" strike="noStrike">
              <a:solidFill>
                <a:schemeClr val="dk1"/>
              </a:solidFill>
              <a:latin typeface="Calibri"/>
              <a:ea typeface="Calibri"/>
              <a:cs typeface="Calibri"/>
              <a:sym typeface="Calibri"/>
            </a:endParaRPr>
          </a:p>
          <a:p>
            <a:pPr indent="0" lvl="0" marL="0" marR="0" rtl="0" algn="l">
              <a:spcBef>
                <a:spcPts val="16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59" name="Google Shape;259;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grpSp>
        <p:nvGrpSpPr>
          <p:cNvPr id="260" name="Google Shape;260;p17"/>
          <p:cNvGrpSpPr/>
          <p:nvPr/>
        </p:nvGrpSpPr>
        <p:grpSpPr>
          <a:xfrm>
            <a:off x="174661" y="3731489"/>
            <a:ext cx="8514080" cy="1145373"/>
            <a:chOff x="340512" y="3584452"/>
            <a:chExt cx="8514080" cy="1145373"/>
          </a:xfrm>
        </p:grpSpPr>
        <p:sp>
          <p:nvSpPr>
            <p:cNvPr id="261" name="Google Shape;261;p17"/>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pourcentage de déchets solides collectés et recyclés </a:t>
              </a:r>
              <a:endParaRPr/>
            </a:p>
          </p:txBody>
        </p:sp>
        <p:pic>
          <p:nvPicPr>
            <p:cNvPr id="262" name="Google Shape;262;p17"/>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263" name="Google Shape;263;p1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pic>
        <p:nvPicPr>
          <p:cNvPr id="68" name="Google Shape;68;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69" name="Google Shape;69;p2"/>
          <p:cNvGraphicFramePr/>
          <p:nvPr/>
        </p:nvGraphicFramePr>
        <p:xfrm>
          <a:off x="487326" y="1504863"/>
          <a:ext cx="3000000" cy="3000000"/>
        </p:xfrm>
        <a:graphic>
          <a:graphicData uri="http://schemas.openxmlformats.org/drawingml/2006/table">
            <a:tbl>
              <a:tblPr bandRow="1" firstRow="1">
                <a:noFill/>
                <a:tableStyleId>{47DAA4D5-B802-4D16-A81F-7E97D002A650}</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D.2.2-RECYCLAGE DES DÉCHETS SOLIDES</a:t>
                      </a:r>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D. Déchets Solides</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D.2 Gestion Des Déchets Solides</a:t>
                      </a:r>
                      <a:endParaRPr sz="2000" u="none" cap="none" strike="noStrike"/>
                    </a:p>
                  </a:txBody>
                  <a:tcPr marT="45725" marB="45725" marR="91450" marL="91450"/>
                </a:tc>
              </a:tr>
            </a:tbl>
          </a:graphicData>
        </a:graphic>
      </p:graphicFrame>
      <p:sp>
        <p:nvSpPr>
          <p:cNvPr id="70" name="Google Shape;70;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b="1" sz="2800">
              <a:solidFill>
                <a:srgbClr val="00B050"/>
              </a:solidFill>
            </a:endParaRPr>
          </a:p>
        </p:txBody>
      </p:sp>
      <p:sp>
        <p:nvSpPr>
          <p:cNvPr id="71" name="Google Shape;71;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72" name="Google Shape;72;p2"/>
          <p:cNvPicPr preferRelativeResize="0"/>
          <p:nvPr/>
        </p:nvPicPr>
        <p:blipFill rotWithShape="1">
          <a:blip r:embed="rId5">
            <a:alphaModFix/>
          </a:blip>
          <a:srcRect b="8966" l="63469" r="1502" t="12737"/>
          <a:stretch/>
        </p:blipFill>
        <p:spPr>
          <a:xfrm>
            <a:off x="4847927" y="3344556"/>
            <a:ext cx="1482570" cy="1384917"/>
          </a:xfrm>
          <a:prstGeom prst="rect">
            <a:avLst/>
          </a:prstGeom>
          <a:noFill/>
          <a:ln>
            <a:noFill/>
          </a:ln>
        </p:spPr>
      </p:pic>
      <p:pic>
        <p:nvPicPr>
          <p:cNvPr id="73" name="Google Shape;73;p2"/>
          <p:cNvPicPr preferRelativeResize="0"/>
          <p:nvPr/>
        </p:nvPicPr>
        <p:blipFill rotWithShape="1">
          <a:blip r:embed="rId5">
            <a:alphaModFix/>
          </a:blip>
          <a:srcRect b="8966" l="63469" r="1502" t="12737"/>
          <a:stretch/>
        </p:blipFill>
        <p:spPr>
          <a:xfrm>
            <a:off x="5662917" y="3665072"/>
            <a:ext cx="1482570" cy="1384917"/>
          </a:xfrm>
          <a:prstGeom prst="rect">
            <a:avLst/>
          </a:prstGeom>
          <a:noFill/>
          <a:ln>
            <a:noFill/>
          </a:ln>
        </p:spPr>
      </p:pic>
      <p:pic>
        <p:nvPicPr>
          <p:cNvPr id="74" name="Google Shape;74;p2"/>
          <p:cNvPicPr preferRelativeResize="0"/>
          <p:nvPr/>
        </p:nvPicPr>
        <p:blipFill rotWithShape="1">
          <a:blip r:embed="rId5">
            <a:alphaModFix/>
          </a:blip>
          <a:srcRect b="8966" l="63469" r="1502" t="12737"/>
          <a:stretch/>
        </p:blipFill>
        <p:spPr>
          <a:xfrm>
            <a:off x="4921632" y="3985588"/>
            <a:ext cx="1482570" cy="1384917"/>
          </a:xfrm>
          <a:prstGeom prst="rect">
            <a:avLst/>
          </a:prstGeom>
          <a:noFill/>
          <a:ln>
            <a:noFill/>
          </a:ln>
        </p:spPr>
      </p:pic>
      <p:pic>
        <p:nvPicPr>
          <p:cNvPr id="75" name="Google Shape;75;p2"/>
          <p:cNvPicPr preferRelativeResize="0"/>
          <p:nvPr/>
        </p:nvPicPr>
        <p:blipFill rotWithShape="1">
          <a:blip r:embed="rId6">
            <a:alphaModFix/>
          </a:blip>
          <a:srcRect b="0" l="0" r="0" t="0"/>
          <a:stretch/>
        </p:blipFill>
        <p:spPr>
          <a:xfrm>
            <a:off x="1262703" y="3456766"/>
            <a:ext cx="3314800" cy="1657400"/>
          </a:xfrm>
          <a:prstGeom prst="rect">
            <a:avLst/>
          </a:prstGeom>
          <a:noFill/>
          <a:ln>
            <a:noFill/>
          </a:ln>
        </p:spPr>
      </p:pic>
      <p:pic>
        <p:nvPicPr>
          <p:cNvPr id="76" name="Google Shape;76;p2"/>
          <p:cNvPicPr preferRelativeResize="0"/>
          <p:nvPr/>
        </p:nvPicPr>
        <p:blipFill rotWithShape="1">
          <a:blip r:embed="rId7">
            <a:alphaModFix/>
          </a:blip>
          <a:srcRect b="0" l="0" r="0" t="0"/>
          <a:stretch/>
        </p:blipFill>
        <p:spPr>
          <a:xfrm>
            <a:off x="2185896" y="4203647"/>
            <a:ext cx="1841500" cy="2189163"/>
          </a:xfrm>
          <a:prstGeom prst="rect">
            <a:avLst/>
          </a:prstGeom>
          <a:noFill/>
          <a:ln>
            <a:noFill/>
          </a:ln>
        </p:spPr>
      </p:pic>
      <p:sp>
        <p:nvSpPr>
          <p:cNvPr id="77" name="Google Shape;77;p2"/>
          <p:cNvSpPr txBox="1"/>
          <p:nvPr/>
        </p:nvSpPr>
        <p:spPr>
          <a:xfrm>
            <a:off x="4564912" y="5690669"/>
            <a:ext cx="4086311"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D.2.2 de l'échelle de quartier</a:t>
            </a:r>
            <a:endParaRPr i="1" sz="1800">
              <a:solidFill>
                <a:schemeClr val="dk1"/>
              </a:solidFill>
              <a:latin typeface="Calibri"/>
              <a:ea typeface="Calibri"/>
              <a:cs typeface="Calibri"/>
              <a:sym typeface="Calibri"/>
            </a:endParaRPr>
          </a:p>
        </p:txBody>
      </p:sp>
      <p:sp>
        <p:nvSpPr>
          <p:cNvPr id="78" name="Google Shape;78;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3"/>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 RECYCLAGE DES DÉCHETS SOLIDES</a:t>
            </a:r>
            <a:endParaRPr sz="2400"/>
          </a:p>
        </p:txBody>
      </p:sp>
      <p:sp>
        <p:nvSpPr>
          <p:cNvPr id="84" name="Google Shape;84;p3"/>
          <p:cNvSpPr txBox="1"/>
          <p:nvPr>
            <p:ph idx="1" type="body"/>
          </p:nvPr>
        </p:nvSpPr>
        <p:spPr>
          <a:xfrm>
            <a:off x="350186" y="733358"/>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48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85" name="Google Shape;85;p3"/>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6" name="Google Shape;86;p3"/>
          <p:cNvSpPr/>
          <p:nvPr/>
        </p:nvSpPr>
        <p:spPr>
          <a:xfrm>
            <a:off x="312608" y="1151928"/>
            <a:ext cx="8647938"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Les déchets représentent une énorme perte de ressources, tant en termes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de matériaux que d'énergie. La gestion municipale des déchets solides, c'est-à-dire leur collecte, leur traitement et leur élimination, est l'une des premières priorités des pays.</a:t>
            </a:r>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Les déchets solides municipaux sont produits par les ménages, les établissements commerciaux et commerciaux, les institutions (par exemple les écoles, les hôpitaux), les espaces publics (par exemple les parcs, les rues) et les chantiers de construction. En général, il s'agit de déchets non dangereux composés de déchets alimentaires, de déchets de jardin, de papier et de carton, de bois, de textiles, de couches (couches jetables), de caoutchouc et de cuir, de plastique, de métal, de verre, de déchets de construction et de démolition, etc.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ctr">
              <a:spcBef>
                <a:spcPts val="0"/>
              </a:spcBef>
              <a:spcAft>
                <a:spcPts val="0"/>
              </a:spcAft>
              <a:buNone/>
            </a:pPr>
            <a:r>
              <a:rPr b="1" lang="en-US" sz="2000">
                <a:solidFill>
                  <a:schemeClr val="dk1"/>
                </a:solidFill>
                <a:latin typeface="Calibri"/>
                <a:ea typeface="Calibri"/>
                <a:cs typeface="Calibri"/>
                <a:sym typeface="Calibri"/>
              </a:rPr>
              <a:t>La priorité est de minimiser ces déchets, de les recycler autant que possible et de traiter correctement les petites quantités restantes</a:t>
            </a:r>
            <a:r>
              <a:rPr lang="en-US" sz="20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1200">
              <a:solidFill>
                <a:srgbClr val="000000"/>
              </a:solidFill>
              <a:latin typeface="Calibri"/>
              <a:ea typeface="Calibri"/>
              <a:cs typeface="Calibri"/>
              <a:sym typeface="Calibri"/>
            </a:endParaRPr>
          </a:p>
          <a:p>
            <a:pPr indent="0" lvl="0" marL="0" marR="0" rtl="0" algn="l">
              <a:spcBef>
                <a:spcPts val="0"/>
              </a:spcBef>
              <a:spcAft>
                <a:spcPts val="0"/>
              </a:spcAft>
              <a:buNone/>
            </a:pPr>
            <a:r>
              <a:rPr lang="en-US" sz="1200">
                <a:solidFill>
                  <a:srgbClr val="000000"/>
                </a:solidFill>
                <a:latin typeface="Calibri"/>
                <a:ea typeface="Calibri"/>
                <a:cs typeface="Calibri"/>
                <a:sym typeface="Calibri"/>
              </a:rPr>
              <a:t>Source : https://www.enicbcmed.eu/sites/default/files/2021-03/MEDINA_designed_guidebook_EN_0.pdf</a:t>
            </a:r>
            <a:endParaRPr b="0" i="0" sz="1200">
              <a:solidFill>
                <a:srgbClr val="000000"/>
              </a:solidFill>
              <a:latin typeface="Calibri"/>
              <a:ea typeface="Calibri"/>
              <a:cs typeface="Calibri"/>
              <a:sym typeface="Calibri"/>
            </a:endParaRPr>
          </a:p>
        </p:txBody>
      </p:sp>
      <p:pic>
        <p:nvPicPr>
          <p:cNvPr id="87" name="Google Shape;87;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8" name="Google Shape;88;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4"/>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 - LISTE EUROPÉENNE DES DÉCHETS MUNICIPAUX</a:t>
            </a:r>
            <a:endParaRPr b="1" i="0" sz="2400" u="sng"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94" name="Google Shape;94;p4"/>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sp>
        <p:nvSpPr>
          <p:cNvPr id="95" name="Google Shape;95;p4"/>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96" name="Google Shape;96;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97" name="Google Shape;97;p4"/>
          <p:cNvSpPr/>
          <p:nvPr/>
        </p:nvSpPr>
        <p:spPr>
          <a:xfrm>
            <a:off x="132568" y="1450103"/>
            <a:ext cx="9098974"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Calibri"/>
                <a:ea typeface="Calibri"/>
                <a:cs typeface="Calibri"/>
                <a:sym typeface="Calibri"/>
              </a:rPr>
              <a:t>Source : http://data.europa.eu/eli/dec/2014/955/oj    </a:t>
            </a:r>
            <a:endParaRPr sz="1000">
              <a:solidFill>
                <a:schemeClr val="dk1"/>
              </a:solidFill>
              <a:latin typeface="Calibri"/>
              <a:ea typeface="Calibri"/>
              <a:cs typeface="Calibri"/>
              <a:sym typeface="Calibri"/>
            </a:endParaRPr>
          </a:p>
        </p:txBody>
      </p:sp>
      <p:pic>
        <p:nvPicPr>
          <p:cNvPr id="98" name="Google Shape;98;p4"/>
          <p:cNvPicPr preferRelativeResize="0"/>
          <p:nvPr/>
        </p:nvPicPr>
        <p:blipFill rotWithShape="1">
          <a:blip r:embed="rId5">
            <a:alphaModFix/>
          </a:blip>
          <a:srcRect b="0" l="0" r="0" t="0"/>
          <a:stretch/>
        </p:blipFill>
        <p:spPr>
          <a:xfrm>
            <a:off x="132568" y="1703805"/>
            <a:ext cx="3550881" cy="3592472"/>
          </a:xfrm>
          <a:prstGeom prst="rect">
            <a:avLst/>
          </a:prstGeom>
          <a:noFill/>
          <a:ln>
            <a:noFill/>
          </a:ln>
        </p:spPr>
      </p:pic>
      <p:pic>
        <p:nvPicPr>
          <p:cNvPr id="99" name="Google Shape;99;p4"/>
          <p:cNvPicPr preferRelativeResize="0"/>
          <p:nvPr/>
        </p:nvPicPr>
        <p:blipFill rotWithShape="1">
          <a:blip r:embed="rId6">
            <a:alphaModFix/>
          </a:blip>
          <a:srcRect b="0" l="0" r="0" t="0"/>
          <a:stretch/>
        </p:blipFill>
        <p:spPr>
          <a:xfrm>
            <a:off x="3087535" y="2124853"/>
            <a:ext cx="3445053" cy="3753640"/>
          </a:xfrm>
          <a:prstGeom prst="rect">
            <a:avLst/>
          </a:prstGeom>
          <a:noFill/>
          <a:ln>
            <a:noFill/>
          </a:ln>
        </p:spPr>
      </p:pic>
      <p:pic>
        <p:nvPicPr>
          <p:cNvPr id="100" name="Google Shape;100;p4"/>
          <p:cNvPicPr preferRelativeResize="0"/>
          <p:nvPr/>
        </p:nvPicPr>
        <p:blipFill rotWithShape="1">
          <a:blip r:embed="rId7">
            <a:alphaModFix/>
          </a:blip>
          <a:srcRect b="0" l="0" r="0" t="0"/>
          <a:stretch/>
        </p:blipFill>
        <p:spPr>
          <a:xfrm>
            <a:off x="5410783" y="5000456"/>
            <a:ext cx="3468250" cy="1105155"/>
          </a:xfrm>
          <a:prstGeom prst="rect">
            <a:avLst/>
          </a:prstGeom>
          <a:noFill/>
          <a:ln>
            <a:noFill/>
          </a:ln>
        </p:spPr>
      </p:pic>
      <p:sp>
        <p:nvSpPr>
          <p:cNvPr id="101" name="Google Shape;101;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5"/>
          <p:cNvSpPr txBox="1"/>
          <p:nvPr>
            <p:ph idx="1" type="body"/>
          </p:nvPr>
        </p:nvSpPr>
        <p:spPr>
          <a:xfrm>
            <a:off x="375238" y="821041"/>
            <a:ext cx="8418576" cy="487572"/>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ARRIÈRE-PLAN - PANNEAUX DE RECYCLAGE</a:t>
            </a:r>
            <a:endParaRPr b="0" i="0" sz="2400" u="sng" cap="none" strike="noStrike">
              <a:solidFill>
                <a:schemeClr val="dk1"/>
              </a:solidFill>
              <a:latin typeface="Calibri"/>
              <a:ea typeface="Calibri"/>
              <a:cs typeface="Calibri"/>
              <a:sym typeface="Calibri"/>
            </a:endParaRPr>
          </a:p>
        </p:txBody>
      </p:sp>
      <p:sp>
        <p:nvSpPr>
          <p:cNvPr id="107" name="Google Shape;107;p5"/>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sp>
        <p:nvSpPr>
          <p:cNvPr id="108" name="Google Shape;108;p5"/>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09" name="Google Shape;109;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The Green Dot symbol" id="110" name="Google Shape;110;p5"/>
          <p:cNvPicPr preferRelativeResize="0"/>
          <p:nvPr/>
        </p:nvPicPr>
        <p:blipFill rotWithShape="1">
          <a:blip r:embed="rId5">
            <a:alphaModFix/>
          </a:blip>
          <a:srcRect b="0" l="0" r="0" t="0"/>
          <a:stretch/>
        </p:blipFill>
        <p:spPr>
          <a:xfrm>
            <a:off x="237673" y="1408820"/>
            <a:ext cx="396000" cy="396000"/>
          </a:xfrm>
          <a:prstGeom prst="rect">
            <a:avLst/>
          </a:prstGeom>
          <a:noFill/>
          <a:ln>
            <a:noFill/>
          </a:ln>
        </p:spPr>
      </p:pic>
      <p:sp>
        <p:nvSpPr>
          <p:cNvPr id="111" name="Google Shape;111;p5"/>
          <p:cNvSpPr/>
          <p:nvPr/>
        </p:nvSpPr>
        <p:spPr>
          <a:xfrm>
            <a:off x="670474" y="1358715"/>
            <a:ext cx="807323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000000"/>
                </a:solidFill>
                <a:latin typeface="Calibri"/>
                <a:ea typeface="Calibri"/>
                <a:cs typeface="Calibri"/>
                <a:sym typeface="Calibri"/>
              </a:rPr>
              <a:t>Le </a:t>
            </a:r>
            <a:r>
              <a:rPr b="1" lang="en-US" sz="1200">
                <a:solidFill>
                  <a:srgbClr val="000000"/>
                </a:solidFill>
                <a:latin typeface="Calibri"/>
                <a:ea typeface="Calibri"/>
                <a:cs typeface="Calibri"/>
                <a:sym typeface="Calibri"/>
              </a:rPr>
              <a:t>point vert </a:t>
            </a:r>
            <a:r>
              <a:rPr lang="en-US" sz="1200">
                <a:solidFill>
                  <a:srgbClr val="000000"/>
                </a:solidFill>
                <a:latin typeface="Calibri"/>
                <a:ea typeface="Calibri"/>
                <a:cs typeface="Calibri"/>
                <a:sym typeface="Calibri"/>
              </a:rPr>
              <a:t>ne signifie pas nécessairement que l'emballage est recyclable, sera recyclé ou a été recyclé. Cela signifie que le producteur a contribué financièrement à la récupération et au recyclage des emballages en Europe.</a:t>
            </a:r>
            <a:endParaRPr sz="1200">
              <a:solidFill>
                <a:schemeClr val="dk1"/>
              </a:solidFill>
              <a:latin typeface="Calibri"/>
              <a:ea typeface="Calibri"/>
              <a:cs typeface="Calibri"/>
              <a:sym typeface="Calibri"/>
            </a:endParaRPr>
          </a:p>
        </p:txBody>
      </p:sp>
      <p:pic>
        <p:nvPicPr>
          <p:cNvPr id="112" name="Google Shape;112;p5"/>
          <p:cNvPicPr preferRelativeResize="0"/>
          <p:nvPr/>
        </p:nvPicPr>
        <p:blipFill rotWithShape="1">
          <a:blip r:embed="rId6">
            <a:alphaModFix/>
          </a:blip>
          <a:srcRect b="0" l="0" r="0" t="0"/>
          <a:stretch/>
        </p:blipFill>
        <p:spPr>
          <a:xfrm>
            <a:off x="225147" y="2861594"/>
            <a:ext cx="396000" cy="396000"/>
          </a:xfrm>
          <a:prstGeom prst="rect">
            <a:avLst/>
          </a:prstGeom>
          <a:noFill/>
          <a:ln>
            <a:noFill/>
          </a:ln>
        </p:spPr>
      </p:pic>
      <p:sp>
        <p:nvSpPr>
          <p:cNvPr id="113" name="Google Shape;113;p5"/>
          <p:cNvSpPr/>
          <p:nvPr/>
        </p:nvSpPr>
        <p:spPr>
          <a:xfrm>
            <a:off x="619205" y="2537698"/>
            <a:ext cx="8414728"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Les codes de résine plastique </a:t>
            </a:r>
            <a:r>
              <a:rPr lang="en-US" sz="1200">
                <a:solidFill>
                  <a:schemeClr val="dk1"/>
                </a:solidFill>
                <a:latin typeface="Calibri"/>
                <a:ea typeface="Calibri"/>
                <a:cs typeface="Calibri"/>
                <a:sym typeface="Calibri"/>
              </a:rPr>
              <a:t>identifient le type de résine plastique utilisé pour fabriquer l'article en fournissant un «code d'identification de résine». </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1 - PET, utilisé pour les bouteilles de boissons et certains emballages alimentaires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2 - HDPE, utilisé pour nettoyer les bouteilles de produits, les cartons de lait, etc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3 - PVC, utilisé pour les pièces de voiture, les accessoires de fenêtres, etc : Pas facilement recyclable</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4 - LDPE, utilisé pour les sacs en plastique et l'emballage, etc : Recycler dans des points spécialisés</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5 - PP, utilisé pour certains bacs et plateaux etc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6 - PS, utilisé pour les boîtes à emporter, les couverts jetables, etc : Pas facilement recyclable</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7 - Autres, utilisés pour les paquets croustillants, les paquets de riz etc : recycler dans des points spécialisés</a:t>
            </a:r>
            <a:endParaRPr sz="1200">
              <a:solidFill>
                <a:schemeClr val="dk1"/>
              </a:solidFill>
              <a:latin typeface="Calibri"/>
              <a:ea typeface="Calibri"/>
              <a:cs typeface="Calibri"/>
              <a:sym typeface="Calibri"/>
            </a:endParaRPr>
          </a:p>
        </p:txBody>
      </p:sp>
      <p:pic>
        <p:nvPicPr>
          <p:cNvPr id="114" name="Google Shape;114;p5"/>
          <p:cNvPicPr preferRelativeResize="0"/>
          <p:nvPr/>
        </p:nvPicPr>
        <p:blipFill rotWithShape="1">
          <a:blip r:embed="rId7">
            <a:alphaModFix/>
          </a:blip>
          <a:srcRect b="0" l="0" r="0" t="0"/>
          <a:stretch/>
        </p:blipFill>
        <p:spPr>
          <a:xfrm>
            <a:off x="237673" y="1964950"/>
            <a:ext cx="396000" cy="396000"/>
          </a:xfrm>
          <a:prstGeom prst="rect">
            <a:avLst/>
          </a:prstGeom>
          <a:noFill/>
          <a:ln>
            <a:noFill/>
          </a:ln>
        </p:spPr>
      </p:pic>
      <p:sp>
        <p:nvSpPr>
          <p:cNvPr id="115" name="Google Shape;115;p5"/>
          <p:cNvSpPr/>
          <p:nvPr/>
        </p:nvSpPr>
        <p:spPr>
          <a:xfrm>
            <a:off x="682999" y="1852216"/>
            <a:ext cx="807323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Calibri"/>
                <a:ea typeface="Calibri"/>
                <a:cs typeface="Calibri"/>
                <a:sym typeface="Calibri"/>
              </a:rPr>
              <a:t>La </a:t>
            </a:r>
            <a:r>
              <a:rPr b="1" lang="en-US" sz="1200">
                <a:solidFill>
                  <a:schemeClr val="dk1"/>
                </a:solidFill>
                <a:latin typeface="Calibri"/>
                <a:ea typeface="Calibri"/>
                <a:cs typeface="Calibri"/>
                <a:sym typeface="Calibri"/>
              </a:rPr>
              <a:t>boucle Mobius </a:t>
            </a:r>
            <a:r>
              <a:rPr lang="en-US" sz="1200">
                <a:solidFill>
                  <a:schemeClr val="dk1"/>
                </a:solidFill>
                <a:latin typeface="Calibri"/>
                <a:ea typeface="Calibri"/>
                <a:cs typeface="Calibri"/>
                <a:sym typeface="Calibri"/>
              </a:rPr>
              <a:t>indique qu'un objet est recyclable mais pas qu'il sera nécessairement accepté dans tous les systèmes de collecte de recyclage ou qu'il a été recyclé. Parfois, ce symbole est utilisé avec un pourcentage au milieu pour expliquer que l'emballage contient x % de matériaux recyclés.</a:t>
            </a:r>
            <a:endParaRPr sz="1200">
              <a:solidFill>
                <a:schemeClr val="dk1"/>
              </a:solidFill>
              <a:latin typeface="Calibri"/>
              <a:ea typeface="Calibri"/>
              <a:cs typeface="Calibri"/>
              <a:sym typeface="Calibri"/>
            </a:endParaRPr>
          </a:p>
        </p:txBody>
      </p:sp>
      <p:sp>
        <p:nvSpPr>
          <p:cNvPr id="116" name="Google Shape;116;p5"/>
          <p:cNvSpPr/>
          <p:nvPr/>
        </p:nvSpPr>
        <p:spPr>
          <a:xfrm>
            <a:off x="666866" y="4415091"/>
            <a:ext cx="365954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rgbClr val="000000"/>
                </a:solidFill>
                <a:latin typeface="Calibri"/>
                <a:ea typeface="Calibri"/>
                <a:cs typeface="Calibri"/>
                <a:sym typeface="Calibri"/>
              </a:rPr>
              <a:t>Verre.</a:t>
            </a:r>
            <a:r>
              <a:rPr lang="en-US" sz="1200">
                <a:solidFill>
                  <a:srgbClr val="000000"/>
                </a:solidFill>
                <a:latin typeface="Calibri"/>
                <a:ea typeface="Calibri"/>
                <a:cs typeface="Calibri"/>
                <a:sym typeface="Calibri"/>
              </a:rPr>
              <a:t> Recyclez le récipient en verre (bouteilles, bocaux, bouteilles non alimentaires)</a:t>
            </a:r>
            <a:endParaRPr sz="1200">
              <a:solidFill>
                <a:srgbClr val="000000"/>
              </a:solidFill>
              <a:latin typeface="Calibri"/>
              <a:ea typeface="Calibri"/>
              <a:cs typeface="Calibri"/>
              <a:sym typeface="Calibri"/>
            </a:endParaRPr>
          </a:p>
        </p:txBody>
      </p:sp>
      <p:pic>
        <p:nvPicPr>
          <p:cNvPr id="117" name="Google Shape;117;p5"/>
          <p:cNvPicPr preferRelativeResize="0"/>
          <p:nvPr/>
        </p:nvPicPr>
        <p:blipFill rotWithShape="1">
          <a:blip r:embed="rId8">
            <a:alphaModFix/>
          </a:blip>
          <a:srcRect b="0" l="0" r="0" t="0"/>
          <a:stretch/>
        </p:blipFill>
        <p:spPr>
          <a:xfrm>
            <a:off x="225147" y="4476051"/>
            <a:ext cx="396000" cy="396000"/>
          </a:xfrm>
          <a:prstGeom prst="rect">
            <a:avLst/>
          </a:prstGeom>
          <a:noFill/>
          <a:ln>
            <a:noFill/>
          </a:ln>
        </p:spPr>
      </p:pic>
      <p:pic>
        <p:nvPicPr>
          <p:cNvPr id="118" name="Google Shape;118;p5"/>
          <p:cNvPicPr preferRelativeResize="0"/>
          <p:nvPr/>
        </p:nvPicPr>
        <p:blipFill rotWithShape="1">
          <a:blip r:embed="rId9">
            <a:alphaModFix/>
          </a:blip>
          <a:srcRect b="0" l="0" r="0" t="0"/>
          <a:stretch/>
        </p:blipFill>
        <p:spPr>
          <a:xfrm>
            <a:off x="4579100" y="4460811"/>
            <a:ext cx="396000" cy="396000"/>
          </a:xfrm>
          <a:prstGeom prst="rect">
            <a:avLst/>
          </a:prstGeom>
          <a:noFill/>
          <a:ln>
            <a:noFill/>
          </a:ln>
        </p:spPr>
      </p:pic>
      <p:sp>
        <p:nvSpPr>
          <p:cNvPr id="119" name="Google Shape;119;p5"/>
          <p:cNvSpPr/>
          <p:nvPr/>
        </p:nvSpPr>
        <p:spPr>
          <a:xfrm>
            <a:off x="5152421" y="4399851"/>
            <a:ext cx="3750658"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Aluminium recyclable. </a:t>
            </a:r>
            <a:r>
              <a:rPr lang="en-US" sz="1200">
                <a:solidFill>
                  <a:schemeClr val="dk1"/>
                </a:solidFill>
                <a:latin typeface="Calibri"/>
                <a:ea typeface="Calibri"/>
                <a:cs typeface="Calibri"/>
                <a:sym typeface="Calibri"/>
              </a:rPr>
              <a:t>Indique que l'article est fabriqué à partir d'aluminium recyclable.</a:t>
            </a:r>
            <a:endParaRPr sz="1200">
              <a:solidFill>
                <a:schemeClr val="dk1"/>
              </a:solidFill>
              <a:latin typeface="Calibri"/>
              <a:ea typeface="Calibri"/>
              <a:cs typeface="Calibri"/>
              <a:sym typeface="Calibri"/>
            </a:endParaRPr>
          </a:p>
        </p:txBody>
      </p:sp>
      <p:pic>
        <p:nvPicPr>
          <p:cNvPr descr="The Forest Stewardship Council (FSC) symbol" id="120" name="Google Shape;120;p5"/>
          <p:cNvPicPr preferRelativeResize="0"/>
          <p:nvPr/>
        </p:nvPicPr>
        <p:blipFill rotWithShape="1">
          <a:blip r:embed="rId10">
            <a:alphaModFix/>
          </a:blip>
          <a:srcRect b="0" l="0" r="0" t="0"/>
          <a:stretch/>
        </p:blipFill>
        <p:spPr>
          <a:xfrm>
            <a:off x="209907" y="5044854"/>
            <a:ext cx="396000" cy="396000"/>
          </a:xfrm>
          <a:prstGeom prst="rect">
            <a:avLst/>
          </a:prstGeom>
          <a:noFill/>
          <a:ln>
            <a:noFill/>
          </a:ln>
        </p:spPr>
      </p:pic>
      <p:sp>
        <p:nvSpPr>
          <p:cNvPr id="121" name="Google Shape;121;p5"/>
          <p:cNvSpPr/>
          <p:nvPr/>
        </p:nvSpPr>
        <p:spPr>
          <a:xfrm>
            <a:off x="636387" y="4922934"/>
            <a:ext cx="401365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Papier, carton et bois. </a:t>
            </a:r>
            <a:r>
              <a:rPr lang="en-US" sz="1200">
                <a:solidFill>
                  <a:schemeClr val="dk1"/>
                </a:solidFill>
                <a:latin typeface="Calibri"/>
                <a:ea typeface="Calibri"/>
                <a:cs typeface="Calibri"/>
                <a:sym typeface="Calibri"/>
              </a:rPr>
              <a:t>Identifie les produits à base de bois provenant de forêts bien gérées et certifiées de manière indépendante conformément aux règles du FSC.</a:t>
            </a:r>
            <a:endParaRPr sz="1200">
              <a:solidFill>
                <a:schemeClr val="dk1"/>
              </a:solidFill>
              <a:latin typeface="Calibri"/>
              <a:ea typeface="Calibri"/>
              <a:cs typeface="Calibri"/>
              <a:sym typeface="Calibri"/>
            </a:endParaRPr>
          </a:p>
        </p:txBody>
      </p:sp>
      <p:pic>
        <p:nvPicPr>
          <p:cNvPr id="122" name="Google Shape;122;p5"/>
          <p:cNvPicPr preferRelativeResize="0"/>
          <p:nvPr/>
        </p:nvPicPr>
        <p:blipFill rotWithShape="1">
          <a:blip r:embed="rId11">
            <a:alphaModFix/>
          </a:blip>
          <a:srcRect b="0" l="0" r="0" t="0"/>
          <a:stretch/>
        </p:blipFill>
        <p:spPr>
          <a:xfrm>
            <a:off x="4589080" y="5014374"/>
            <a:ext cx="468000" cy="480001"/>
          </a:xfrm>
          <a:prstGeom prst="rect">
            <a:avLst/>
          </a:prstGeom>
          <a:noFill/>
          <a:ln>
            <a:noFill/>
          </a:ln>
        </p:spPr>
      </p:pic>
      <p:sp>
        <p:nvSpPr>
          <p:cNvPr id="123" name="Google Shape;123;p5"/>
          <p:cNvSpPr/>
          <p:nvPr/>
        </p:nvSpPr>
        <p:spPr>
          <a:xfrm>
            <a:off x="5112260" y="4922934"/>
            <a:ext cx="382129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Déchets électriques</a:t>
            </a:r>
            <a:r>
              <a:rPr lang="en-US" sz="1200">
                <a:solidFill>
                  <a:schemeClr val="dk1"/>
                </a:solidFill>
                <a:latin typeface="Calibri"/>
                <a:ea typeface="Calibri"/>
                <a:cs typeface="Calibri"/>
                <a:sym typeface="Calibri"/>
              </a:rPr>
              <a:t>. Explique que vous ne devez pas mettre d'articles électriques dans votre poubelle.</a:t>
            </a:r>
            <a:endParaRPr sz="1200">
              <a:solidFill>
                <a:schemeClr val="dk1"/>
              </a:solidFill>
              <a:latin typeface="Calibri"/>
              <a:ea typeface="Calibri"/>
              <a:cs typeface="Calibri"/>
              <a:sym typeface="Calibri"/>
            </a:endParaRPr>
          </a:p>
        </p:txBody>
      </p:sp>
      <p:pic>
        <p:nvPicPr>
          <p:cNvPr id="124" name="Google Shape;124;p5"/>
          <p:cNvPicPr preferRelativeResize="0"/>
          <p:nvPr/>
        </p:nvPicPr>
        <p:blipFill rotWithShape="1">
          <a:blip r:embed="rId12">
            <a:alphaModFix/>
          </a:blip>
          <a:srcRect b="0" l="0" r="0" t="0"/>
          <a:stretch/>
        </p:blipFill>
        <p:spPr>
          <a:xfrm>
            <a:off x="4619560" y="5607113"/>
            <a:ext cx="396000" cy="396000"/>
          </a:xfrm>
          <a:prstGeom prst="rect">
            <a:avLst/>
          </a:prstGeom>
          <a:noFill/>
          <a:ln>
            <a:noFill/>
          </a:ln>
        </p:spPr>
      </p:pic>
      <p:sp>
        <p:nvSpPr>
          <p:cNvPr id="125" name="Google Shape;125;p5"/>
          <p:cNvSpPr/>
          <p:nvPr/>
        </p:nvSpPr>
        <p:spPr>
          <a:xfrm>
            <a:off x="5075825" y="5485193"/>
            <a:ext cx="406817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Tidyman</a:t>
            </a:r>
            <a:r>
              <a:rPr lang="en-US" sz="1200">
                <a:solidFill>
                  <a:schemeClr val="dk1"/>
                </a:solidFill>
                <a:latin typeface="Calibri"/>
                <a:ea typeface="Calibri"/>
                <a:cs typeface="Calibri"/>
                <a:sym typeface="Calibri"/>
              </a:rPr>
              <a:t>. Cela ne concerne pas le recyclage, mais rappelle qu'il faut être un bon citoyen et se débarrasser de l'article de la manière la plus appropriée</a:t>
            </a:r>
            <a:endParaRPr sz="1200">
              <a:solidFill>
                <a:schemeClr val="dk1"/>
              </a:solidFill>
              <a:latin typeface="Calibri"/>
              <a:ea typeface="Calibri"/>
              <a:cs typeface="Calibri"/>
              <a:sym typeface="Calibri"/>
            </a:endParaRPr>
          </a:p>
        </p:txBody>
      </p:sp>
      <p:sp>
        <p:nvSpPr>
          <p:cNvPr id="126" name="Google Shape;126;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6"/>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sp>
        <p:nvSpPr>
          <p:cNvPr id="132" name="Google Shape;132;p6"/>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33" name="Google Shape;133;p6"/>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34" name="Google Shape;134;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135" name="Google Shape;135;p6"/>
          <p:cNvGraphicFramePr/>
          <p:nvPr/>
        </p:nvGraphicFramePr>
        <p:xfrm>
          <a:off x="1690777" y="982871"/>
          <a:ext cx="6271403" cy="5279905"/>
        </p:xfrm>
        <a:graphic>
          <a:graphicData uri="http://schemas.openxmlformats.org/drawingml/2006/chart">
            <c:chart r:id="rId5"/>
          </a:graphicData>
        </a:graphic>
      </p:graphicFrame>
      <p:sp>
        <p:nvSpPr>
          <p:cNvPr id="136" name="Google Shape;136;p6"/>
          <p:cNvSpPr/>
          <p:nvPr/>
        </p:nvSpPr>
        <p:spPr>
          <a:xfrm>
            <a:off x="222459" y="4545729"/>
            <a:ext cx="2062071" cy="8617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rapport Horizon 2020 sur la Méditerranée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Vers des systèmes partagés d'information environnementale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Rapport conjoint AEE-PNUE/PAM</a:t>
            </a:r>
            <a:endParaRPr/>
          </a:p>
        </p:txBody>
      </p:sp>
      <p:sp>
        <p:nvSpPr>
          <p:cNvPr id="137" name="Google Shape;137;p6"/>
          <p:cNvSpPr txBox="1"/>
          <p:nvPr/>
        </p:nvSpPr>
        <p:spPr>
          <a:xfrm>
            <a:off x="3574640" y="3885409"/>
            <a:ext cx="625237"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200">
                <a:solidFill>
                  <a:srgbClr val="7F7F7F"/>
                </a:solidFill>
                <a:latin typeface="Calibri"/>
                <a:ea typeface="Calibri"/>
                <a:cs typeface="Calibri"/>
                <a:sym typeface="Calibri"/>
              </a:rPr>
              <a:t>Espagne</a:t>
            </a:r>
            <a:endParaRPr b="1" sz="1200">
              <a:solidFill>
                <a:srgbClr val="7F7F7F"/>
              </a:solidFill>
              <a:latin typeface="Arial"/>
              <a:ea typeface="Arial"/>
              <a:cs typeface="Arial"/>
              <a:sym typeface="Arial"/>
            </a:endParaRPr>
          </a:p>
        </p:txBody>
      </p:sp>
      <p:sp>
        <p:nvSpPr>
          <p:cNvPr id="138" name="Google Shape;138;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7"/>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400"/>
          </a:p>
        </p:txBody>
      </p:sp>
      <p:sp>
        <p:nvSpPr>
          <p:cNvPr id="144" name="Google Shape;144;p7"/>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45" name="Google Shape;145;p7"/>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46" name="Google Shape;146;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147" name="Google Shape;147;p7"/>
          <p:cNvGraphicFramePr/>
          <p:nvPr/>
        </p:nvGraphicFramePr>
        <p:xfrm>
          <a:off x="1635143" y="1049821"/>
          <a:ext cx="6156000" cy="5328000"/>
        </p:xfrm>
        <a:graphic>
          <a:graphicData uri="http://schemas.openxmlformats.org/drawingml/2006/chart">
            <c:chart r:id="rId5"/>
          </a:graphicData>
        </a:graphic>
      </p:graphicFrame>
      <p:sp>
        <p:nvSpPr>
          <p:cNvPr id="148" name="Google Shape;148;p7"/>
          <p:cNvSpPr/>
          <p:nvPr/>
        </p:nvSpPr>
        <p:spPr>
          <a:xfrm>
            <a:off x="39579" y="4972449"/>
            <a:ext cx="2062071" cy="8617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rapport Horizon 2020 sur la Méditerranée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Vers des systèmes partagés d'information environnementale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Rapport conjoint AEE-PNUE/PAM</a:t>
            </a:r>
            <a:endParaRPr/>
          </a:p>
        </p:txBody>
      </p:sp>
      <p:sp>
        <p:nvSpPr>
          <p:cNvPr id="149" name="Google Shape;149;p7"/>
          <p:cNvSpPr txBox="1"/>
          <p:nvPr/>
        </p:nvSpPr>
        <p:spPr>
          <a:xfrm rot="-5400000">
            <a:off x="1836823" y="3234164"/>
            <a:ext cx="593008" cy="702436"/>
          </a:xfrm>
          <a:prstGeom prst="rect">
            <a:avLst/>
          </a:prstGeom>
          <a:solidFill>
            <a:srgbClr val="FFFFFF"/>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100">
                <a:solidFill>
                  <a:srgbClr val="FFFFFF"/>
                </a:solidFill>
                <a:latin typeface="Arial"/>
                <a:ea typeface="Arial"/>
                <a:cs typeface="Arial"/>
                <a:sym typeface="Arial"/>
              </a:rPr>
              <a:t>Balkans</a:t>
            </a:r>
            <a:endParaRPr/>
          </a:p>
          <a:p>
            <a:pPr indent="0" lvl="0" marL="9525" marR="0" rtl="0" algn="ctr">
              <a:spcBef>
                <a:spcPts val="98"/>
              </a:spcBef>
              <a:spcAft>
                <a:spcPts val="0"/>
              </a:spcAft>
              <a:buNone/>
            </a:pPr>
            <a:r>
              <a:rPr lang="en-US" sz="1100">
                <a:solidFill>
                  <a:srgbClr val="FFFFFF"/>
                </a:solidFill>
                <a:latin typeface="Arial"/>
                <a:ea typeface="Arial"/>
                <a:cs typeface="Arial"/>
                <a:sym typeface="Arial"/>
              </a:rPr>
              <a:t>l’Ouest et Turquie</a:t>
            </a:r>
            <a:endParaRPr sz="1100">
              <a:solidFill>
                <a:srgbClr val="FFFFFF"/>
              </a:solidFill>
              <a:latin typeface="Arial"/>
              <a:ea typeface="Arial"/>
              <a:cs typeface="Arial"/>
              <a:sym typeface="Arial"/>
            </a:endParaRPr>
          </a:p>
        </p:txBody>
      </p:sp>
      <p:sp>
        <p:nvSpPr>
          <p:cNvPr id="150" name="Google Shape;150;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8"/>
          <p:cNvSpPr txBox="1"/>
          <p:nvPr>
            <p:ph idx="1" type="body"/>
          </p:nvPr>
        </p:nvSpPr>
        <p:spPr>
          <a:xfrm>
            <a:off x="457200" y="983151"/>
            <a:ext cx="8229600" cy="508984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endParaRPr b="1" i="1" sz="24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56" name="Google Shape;156;p8"/>
          <p:cNvSpPr txBox="1"/>
          <p:nvPr>
            <p:ph idx="12" type="sldNum"/>
          </p:nvPr>
        </p:nvSpPr>
        <p:spPr>
          <a:xfrm>
            <a:off x="7010400" y="6538144"/>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7" name="Google Shape;157;p8"/>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RECYCLAGE DES DÉCHETS SOLIDES</a:t>
            </a:r>
            <a:endParaRPr b="1" sz="2400">
              <a:solidFill>
                <a:srgbClr val="7F7F7F"/>
              </a:solidFill>
              <a:latin typeface="Calibri"/>
              <a:ea typeface="Calibri"/>
              <a:cs typeface="Calibri"/>
              <a:sym typeface="Calibri"/>
            </a:endParaRPr>
          </a:p>
        </p:txBody>
      </p:sp>
      <p:graphicFrame>
        <p:nvGraphicFramePr>
          <p:cNvPr id="158" name="Google Shape;158;p8"/>
          <p:cNvGraphicFramePr/>
          <p:nvPr/>
        </p:nvGraphicFramePr>
        <p:xfrm>
          <a:off x="457200" y="1968513"/>
          <a:ext cx="3000000" cy="3000000"/>
        </p:xfrm>
        <a:graphic>
          <a:graphicData uri="http://schemas.openxmlformats.org/drawingml/2006/table">
            <a:tbl>
              <a:tblPr bandRow="1" firstRow="1">
                <a:noFill/>
                <a:tableStyleId>{47DAA4D5-B802-4D16-A81F-7E97D002A650}</a:tableStyleId>
              </a:tblPr>
              <a:tblGrid>
                <a:gridCol w="2871225"/>
                <a:gridCol w="2426200"/>
                <a:gridCol w="2932175"/>
              </a:tblGrid>
              <a:tr h="370850">
                <a:tc>
                  <a:txBody>
                    <a:bodyPr/>
                    <a:lstStyle/>
                    <a:p>
                      <a:pPr indent="0" lvl="0" marL="0" marR="0" rtl="0" algn="l">
                        <a:spcBef>
                          <a:spcPts val="0"/>
                        </a:spcBef>
                        <a:spcAft>
                          <a:spcPts val="0"/>
                        </a:spcAft>
                        <a:buNone/>
                      </a:pPr>
                      <a:r>
                        <a:rPr lang="en-US" sz="1800" u="none" cap="none" strike="noStrike"/>
                        <a:t>Indicateur</a:t>
                      </a:r>
                      <a:endParaRPr sz="1800"/>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147600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Quantité totale de déchets solides recyclés divisée par la quantité totale de déchets solides produits dans la ville</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a:t>
                      </a:r>
                      <a:endParaRPr sz="1800"/>
                    </a:p>
                  </a:txBody>
                  <a:tcPr marT="45725" marB="45725" marR="91450" marL="91450" anchor="ctr"/>
                </a:tc>
                <a:tc>
                  <a:txBody>
                    <a:bodyPr/>
                    <a:lstStyle/>
                    <a:p>
                      <a:pPr indent="0" lvl="0" marL="0" marR="0" rtl="0" algn="ctr">
                        <a:spcBef>
                          <a:spcPts val="0"/>
                        </a:spcBef>
                        <a:spcAft>
                          <a:spcPts val="0"/>
                        </a:spcAft>
                        <a:buNone/>
                      </a:pPr>
                      <a:r>
                        <a:rPr lang="en-US" sz="1800"/>
                        <a:t>Données mesurées</a:t>
                      </a:r>
                      <a:endParaRPr sz="1800"/>
                    </a:p>
                  </a:txBody>
                  <a:tcPr marT="45725" marB="45725" marR="91450" marL="91450" anchor="ctr"/>
                </a:tc>
              </a:tr>
            </a:tbl>
          </a:graphicData>
        </a:graphic>
      </p:graphicFrame>
      <p:pic>
        <p:nvPicPr>
          <p:cNvPr id="159" name="Google Shape;159;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60" name="Google Shape;160;p8"/>
          <p:cNvPicPr preferRelativeResize="0"/>
          <p:nvPr/>
        </p:nvPicPr>
        <p:blipFill rotWithShape="1">
          <a:blip r:embed="rId5">
            <a:alphaModFix/>
          </a:blip>
          <a:srcRect b="0" l="0" r="0" t="0"/>
          <a:stretch/>
        </p:blipFill>
        <p:spPr>
          <a:xfrm>
            <a:off x="3920282" y="4313583"/>
            <a:ext cx="1303435" cy="1249070"/>
          </a:xfrm>
          <a:prstGeom prst="rect">
            <a:avLst/>
          </a:prstGeom>
          <a:noFill/>
          <a:ln>
            <a:noFill/>
          </a:ln>
        </p:spPr>
      </p:pic>
      <p:sp>
        <p:nvSpPr>
          <p:cNvPr id="161" name="Google Shape;161;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9"/>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RECYCLAGE DES DÉCHETS SOLIDES</a:t>
            </a:r>
            <a:endParaRPr sz="2800"/>
          </a:p>
        </p:txBody>
      </p:sp>
      <p:sp>
        <p:nvSpPr>
          <p:cNvPr id="167" name="Google Shape;167;p9"/>
          <p:cNvSpPr txBox="1"/>
          <p:nvPr>
            <p:ph idx="12" type="sldNum"/>
          </p:nvPr>
        </p:nvSpPr>
        <p:spPr>
          <a:xfrm>
            <a:off x="7010400" y="652495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68" name="Google Shape;168;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9" name="Google Shape;169;p9"/>
          <p:cNvSpPr txBox="1"/>
          <p:nvPr/>
        </p:nvSpPr>
        <p:spPr>
          <a:xfrm>
            <a:off x="268224" y="1251629"/>
            <a:ext cx="8418576" cy="4500684"/>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r>
              <a:rPr b="1" lang="en-US" sz="32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 </a:t>
            </a:r>
            <a:endParaRPr/>
          </a:p>
          <a:p>
            <a:pPr indent="0" lvl="0" marL="0" marR="0" rtl="0" algn="l">
              <a:spcBef>
                <a:spcPts val="280"/>
              </a:spcBef>
              <a:spcAft>
                <a:spcPts val="0"/>
              </a:spcAft>
              <a:buClr>
                <a:schemeClr val="dk1"/>
              </a:buClr>
              <a:buSzPts val="1400"/>
              <a:buFont typeface="Arial"/>
              <a:buNone/>
            </a:pPr>
            <a:r>
              <a:t/>
            </a:r>
            <a:endParaRPr sz="1400">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lang="en-US" sz="2400">
                <a:solidFill>
                  <a:schemeClr val="dk1"/>
                </a:solidFill>
                <a:latin typeface="Calibri"/>
                <a:ea typeface="Calibri"/>
                <a:cs typeface="Calibri"/>
                <a:sym typeface="Calibri"/>
              </a:rPr>
              <a:t>Promouvoir et développer la gestion durable des déchets</a:t>
            </a:r>
            <a:endParaRPr sz="3200">
              <a:solidFill>
                <a:schemeClr val="dk1"/>
              </a:solidFill>
              <a:latin typeface="Calibri"/>
              <a:ea typeface="Calibri"/>
              <a:cs typeface="Calibri"/>
              <a:sym typeface="Calibri"/>
            </a:endParaRPr>
          </a:p>
        </p:txBody>
      </p:sp>
      <p:pic>
        <p:nvPicPr>
          <p:cNvPr id="170" name="Google Shape;170;p9"/>
          <p:cNvPicPr preferRelativeResize="0"/>
          <p:nvPr/>
        </p:nvPicPr>
        <p:blipFill rotWithShape="1">
          <a:blip r:embed="rId5">
            <a:alphaModFix/>
          </a:blip>
          <a:srcRect b="0" l="0" r="0" t="0"/>
          <a:stretch/>
        </p:blipFill>
        <p:spPr>
          <a:xfrm>
            <a:off x="457200" y="3429000"/>
            <a:ext cx="3875202" cy="2177371"/>
          </a:xfrm>
          <a:prstGeom prst="rect">
            <a:avLst/>
          </a:prstGeom>
          <a:noFill/>
          <a:ln>
            <a:noFill/>
          </a:ln>
        </p:spPr>
      </p:pic>
      <p:pic>
        <p:nvPicPr>
          <p:cNvPr id="171" name="Google Shape;171;p9"/>
          <p:cNvPicPr preferRelativeResize="0"/>
          <p:nvPr/>
        </p:nvPicPr>
        <p:blipFill rotWithShape="1">
          <a:blip r:embed="rId6">
            <a:alphaModFix/>
          </a:blip>
          <a:srcRect b="0" l="0" r="0" t="0"/>
          <a:stretch/>
        </p:blipFill>
        <p:spPr>
          <a:xfrm>
            <a:off x="4617787" y="3429000"/>
            <a:ext cx="3875201" cy="2177371"/>
          </a:xfrm>
          <a:prstGeom prst="rect">
            <a:avLst/>
          </a:prstGeom>
          <a:noFill/>
          <a:ln>
            <a:noFill/>
          </a:ln>
        </p:spPr>
      </p:pic>
      <p:sp>
        <p:nvSpPr>
          <p:cNvPr id="172" name="Google Shape;172;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21F4B52-5848-4A41-9A7C-32F613AD9087}"/>
</file>

<file path=customXml/itemProps2.xml><?xml version="1.0" encoding="utf-8"?>
<ds:datastoreItem xmlns:ds="http://schemas.openxmlformats.org/officeDocument/2006/customXml" ds:itemID="{5CEA4C0D-A94A-48CF-B635-9CE720FEBC54}"/>
</file>

<file path=customXml/itemProps3.xml><?xml version="1.0" encoding="utf-8"?>
<ds:datastoreItem xmlns:ds="http://schemas.openxmlformats.org/officeDocument/2006/customXml" ds:itemID="{781E00D4-82DC-49DD-9F7D-482F46899882}"/>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